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7" r:id="rId4"/>
    <p:sldId id="263" r:id="rId5"/>
    <p:sldId id="270" r:id="rId6"/>
    <p:sldId id="266" r:id="rId7"/>
    <p:sldId id="271" r:id="rId8"/>
    <p:sldId id="272" r:id="rId9"/>
    <p:sldId id="261" r:id="rId10"/>
    <p:sldId id="274" r:id="rId11"/>
    <p:sldId id="27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87"/>
    <p:restoredTop sz="95118"/>
  </p:normalViewPr>
  <p:slideViewPr>
    <p:cSldViewPr snapToGrid="0" snapToObjects="1">
      <p:cViewPr varScale="1">
        <p:scale>
          <a:sx n="128" d="100"/>
          <a:sy n="128" d="100"/>
        </p:scale>
        <p:origin x="10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2/8/21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2/8/21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2/8/21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2/8/21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2/8/21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2/8/21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2/8/21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2/8/21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bc.co.uk/iplayer/episodes/b0bbn5pt/mark-kermodes-secrets-of-cinema"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youtube.com/watch?v=nYTrIcn4rjg" TargetMode="External"/><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hyperlink" Target="https://www.youtube.com/watch?v=F7oi_V7JXCg&amp;t=396s" TargetMode="Externa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K-z8kWZffYw"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x2rDrKUb6bM"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youtube.com/watch?v=RvO2Eg-rUG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hyperlink" Target="http://changingminds.org/disciplines/storytelling/characters/propp_personae.htm"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95AD-7086-0942-8029-47BA3B8CE688}"/>
              </a:ext>
            </a:extLst>
          </p:cNvPr>
          <p:cNvSpPr>
            <a:spLocks noGrp="1"/>
          </p:cNvSpPr>
          <p:nvPr>
            <p:ph type="ctrTitle"/>
          </p:nvPr>
        </p:nvSpPr>
        <p:spPr>
          <a:xfrm>
            <a:off x="936791" y="2246065"/>
            <a:ext cx="10318418" cy="1533728"/>
          </a:xfrm>
        </p:spPr>
        <p:txBody>
          <a:bodyPr/>
          <a:lstStyle/>
          <a:p>
            <a:r>
              <a:rPr lang="en-US" sz="7200" dirty="0"/>
              <a:t>Story</a:t>
            </a:r>
            <a:br>
              <a:rPr lang="en-US" sz="7200" dirty="0"/>
            </a:br>
            <a:r>
              <a:rPr lang="en-US" sz="7200" dirty="0"/>
              <a:t>Structure</a:t>
            </a:r>
          </a:p>
        </p:txBody>
      </p:sp>
      <p:sp>
        <p:nvSpPr>
          <p:cNvPr id="5" name="Subtitle 4">
            <a:extLst>
              <a:ext uri="{FF2B5EF4-FFF2-40B4-BE49-F238E27FC236}">
                <a16:creationId xmlns:a16="http://schemas.microsoft.com/office/drawing/2014/main" id="{3C812BC9-813B-2440-A666-3BD63FB4FC8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82894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D6CE9D5-28BB-4329-B5E2-B06131F27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3" name="Rectangle 72">
            <a:extLst>
              <a:ext uri="{FF2B5EF4-FFF2-40B4-BE49-F238E27FC236}">
                <a16:creationId xmlns:a16="http://schemas.microsoft.com/office/drawing/2014/main" id="{8D9F7D40-5D59-4F59-A331-D8F7710A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Freeform 11">
            <a:extLst>
              <a:ext uri="{FF2B5EF4-FFF2-40B4-BE49-F238E27FC236}">
                <a16:creationId xmlns:a16="http://schemas.microsoft.com/office/drawing/2014/main" id="{E2B1BC2F-AEBF-4990-A7F9-197AAF28B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48664" y="0"/>
            <a:ext cx="4643336"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8339328" y="457200"/>
            <a:ext cx="3090672" cy="1197864"/>
          </a:xfrm>
        </p:spPr>
        <p:txBody>
          <a:bodyPr anchor="b">
            <a:normAutofit/>
          </a:bodyPr>
          <a:lstStyle/>
          <a:p>
            <a:r>
              <a:rPr lang="en-US" sz="1900" dirty="0">
                <a:solidFill>
                  <a:schemeClr val="accent1"/>
                </a:solidFill>
              </a:rPr>
              <a:t>Homework REMINDER</a:t>
            </a:r>
          </a:p>
        </p:txBody>
      </p:sp>
      <p:pic>
        <p:nvPicPr>
          <p:cNvPr id="3074" name="Picture 2" descr="BBC Four - Mark Kermode's Secrets of Cinema">
            <a:extLst>
              <a:ext uri="{FF2B5EF4-FFF2-40B4-BE49-F238E27FC236}">
                <a16:creationId xmlns:a16="http://schemas.microsoft.com/office/drawing/2014/main" id="{B9B8951A-5C85-D640-BC22-025F14B556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26927" y="1592270"/>
            <a:ext cx="5978273" cy="336277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8339328" y="1655065"/>
            <a:ext cx="3090672" cy="4224528"/>
          </a:xfrm>
        </p:spPr>
        <p:txBody>
          <a:bodyPr>
            <a:normAutofit/>
          </a:bodyPr>
          <a:lstStyle/>
          <a:p>
            <a:pPr>
              <a:lnSpc>
                <a:spcPct val="100000"/>
              </a:lnSpc>
            </a:pPr>
            <a:r>
              <a:rPr lang="en-GB" sz="1500">
                <a:solidFill>
                  <a:schemeClr val="bg1"/>
                </a:solidFill>
              </a:rPr>
              <a:t>Continue your Terminology Blog with the words from this week.</a:t>
            </a:r>
          </a:p>
          <a:p>
            <a:pPr lvl="1">
              <a:lnSpc>
                <a:spcPct val="100000"/>
              </a:lnSpc>
            </a:pPr>
            <a:r>
              <a:rPr lang="en-GB" sz="1500">
                <a:solidFill>
                  <a:schemeClr val="bg1"/>
                </a:solidFill>
              </a:rPr>
              <a:t>Mise-en-scene</a:t>
            </a:r>
          </a:p>
          <a:p>
            <a:pPr lvl="1">
              <a:lnSpc>
                <a:spcPct val="100000"/>
              </a:lnSpc>
            </a:pPr>
            <a:r>
              <a:rPr lang="en-GB" sz="1500">
                <a:solidFill>
                  <a:schemeClr val="bg1"/>
                </a:solidFill>
              </a:rPr>
              <a:t>Auteur theory</a:t>
            </a:r>
          </a:p>
          <a:p>
            <a:pPr>
              <a:lnSpc>
                <a:spcPct val="100000"/>
              </a:lnSpc>
            </a:pPr>
            <a:endParaRPr lang="en-US" sz="1500">
              <a:solidFill>
                <a:schemeClr val="bg1"/>
              </a:solidFill>
            </a:endParaRPr>
          </a:p>
          <a:p>
            <a:pPr>
              <a:lnSpc>
                <a:spcPct val="100000"/>
              </a:lnSpc>
            </a:pPr>
            <a:r>
              <a:rPr lang="en-GB" sz="1500">
                <a:solidFill>
                  <a:schemeClr val="bg1"/>
                </a:solidFill>
              </a:rPr>
              <a:t>Watch an episode of </a:t>
            </a:r>
            <a:r>
              <a:rPr lang="en-GB" sz="1500" b="1">
                <a:solidFill>
                  <a:schemeClr val="bg1"/>
                </a:solidFill>
              </a:rPr>
              <a:t>Mark Kermode’s Secret of Cinema</a:t>
            </a:r>
            <a:r>
              <a:rPr lang="en-GB" sz="1500">
                <a:solidFill>
                  <a:schemeClr val="bg1"/>
                </a:solidFill>
              </a:rPr>
              <a:t>. Pick a genre of your choice. Summarise what you have learnt about </a:t>
            </a:r>
            <a:r>
              <a:rPr lang="en-GB" sz="1500" b="1">
                <a:solidFill>
                  <a:schemeClr val="bg1"/>
                </a:solidFill>
              </a:rPr>
              <a:t>the way the genre has developed over time</a:t>
            </a:r>
            <a:r>
              <a:rPr lang="en-GB" sz="1500">
                <a:solidFill>
                  <a:schemeClr val="bg1"/>
                </a:solidFill>
              </a:rPr>
              <a:t> and write 300 words on your blog, with examples. </a:t>
            </a:r>
          </a:p>
          <a:p>
            <a:pPr>
              <a:lnSpc>
                <a:spcPct val="100000"/>
              </a:lnSpc>
            </a:pPr>
            <a:r>
              <a:rPr lang="en-GB" sz="1500">
                <a:solidFill>
                  <a:schemeClr val="bg1"/>
                </a:solidFill>
                <a:hlinkClick r:id="rId3"/>
              </a:rPr>
              <a:t>https://www.bbc.co.uk/iplayer/episodes/b0bbn5pt/mark-kermodes-secrets-of-cinema</a:t>
            </a:r>
            <a:r>
              <a:rPr lang="en-GB" sz="1500">
                <a:solidFill>
                  <a:schemeClr val="bg1"/>
                </a:solidFill>
              </a:rPr>
              <a:t> </a:t>
            </a:r>
            <a:endParaRPr lang="en-GB" sz="1500">
              <a:solidFill>
                <a:schemeClr val="bg1"/>
              </a:solidFill>
              <a:highlight>
                <a:srgbClr val="FFFF00"/>
              </a:highlight>
            </a:endParaRPr>
          </a:p>
          <a:p>
            <a:pPr marL="0" indent="0">
              <a:lnSpc>
                <a:spcPct val="100000"/>
              </a:lnSpc>
              <a:buNone/>
            </a:pPr>
            <a:endParaRPr lang="en-US" sz="1500">
              <a:solidFill>
                <a:schemeClr val="bg1"/>
              </a:solidFill>
            </a:endParaRPr>
          </a:p>
        </p:txBody>
      </p:sp>
    </p:spTree>
    <p:extLst>
      <p:ext uri="{BB962C8B-B14F-4D97-AF65-F5344CB8AC3E}">
        <p14:creationId xmlns:p14="http://schemas.microsoft.com/office/powerpoint/2010/main" val="22158314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5D6D-4F15-F549-B36B-6FA95B7E3F03}"/>
              </a:ext>
            </a:extLst>
          </p:cNvPr>
          <p:cNvSpPr>
            <a:spLocks noGrp="1"/>
          </p:cNvSpPr>
          <p:nvPr>
            <p:ph type="title"/>
          </p:nvPr>
        </p:nvSpPr>
        <p:spPr>
          <a:xfrm>
            <a:off x="5195727" y="382385"/>
            <a:ext cx="6335338" cy="1492132"/>
          </a:xfrm>
        </p:spPr>
        <p:txBody>
          <a:bodyPr>
            <a:normAutofit/>
          </a:bodyPr>
          <a:lstStyle/>
          <a:p>
            <a:r>
              <a:rPr lang="en-US" dirty="0"/>
              <a:t>STORY STRUCTURE</a:t>
            </a:r>
          </a:p>
        </p:txBody>
      </p:sp>
      <p:sp>
        <p:nvSpPr>
          <p:cNvPr id="73" name="Freeform 6">
            <a:extLst>
              <a:ext uri="{FF2B5EF4-FFF2-40B4-BE49-F238E27FC236}">
                <a16:creationId xmlns:a16="http://schemas.microsoft.com/office/drawing/2014/main" id="{51EBC40F-6C27-4F1D-B4D6-323683330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75" name="Rectangle 74">
            <a:extLst>
              <a:ext uri="{FF2B5EF4-FFF2-40B4-BE49-F238E27FC236}">
                <a16:creationId xmlns:a16="http://schemas.microsoft.com/office/drawing/2014/main" id="{92CE7192-9926-4B6A-A377-FB1A2628C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 name="Picture 2" descr="Image result for three act structure">
            <a:extLst>
              <a:ext uri="{FF2B5EF4-FFF2-40B4-BE49-F238E27FC236}">
                <a16:creationId xmlns:a16="http://schemas.microsoft.com/office/drawing/2014/main" id="{64668511-3A3F-524A-997E-B6C3A07ADE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2757" y="1232472"/>
            <a:ext cx="7347044" cy="56255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EA8E8E-399D-B249-8F38-55D78E4FCB8D}"/>
              </a:ext>
            </a:extLst>
          </p:cNvPr>
          <p:cNvSpPr txBox="1"/>
          <p:nvPr/>
        </p:nvSpPr>
        <p:spPr>
          <a:xfrm>
            <a:off x="1054249" y="1635162"/>
            <a:ext cx="2710927" cy="4616648"/>
          </a:xfrm>
          <a:prstGeom prst="rect">
            <a:avLst/>
          </a:prstGeom>
          <a:noFill/>
        </p:spPr>
        <p:txBody>
          <a:bodyPr wrap="square" rtlCol="0">
            <a:spAutoFit/>
          </a:bodyPr>
          <a:lstStyle/>
          <a:p>
            <a:r>
              <a:rPr lang="en-US" sz="1400" dirty="0"/>
              <a:t>A traditional Hollywood movie follows a Three Act Structure. The plot of the film can be mapped to the following story arc.</a:t>
            </a:r>
          </a:p>
          <a:p>
            <a:endParaRPr lang="en-US" sz="1400" dirty="0"/>
          </a:p>
          <a:p>
            <a:r>
              <a:rPr lang="en-US" sz="1400" b="1" dirty="0"/>
              <a:t>The Inciting Incident </a:t>
            </a:r>
            <a:r>
              <a:rPr lang="en-US" sz="1400" dirty="0"/>
              <a:t>is the moment that begins the story – without this, there would be no plot.</a:t>
            </a:r>
          </a:p>
          <a:p>
            <a:endParaRPr lang="en-US" sz="1400" dirty="0"/>
          </a:p>
          <a:p>
            <a:r>
              <a:rPr lang="en-US" sz="1400" dirty="0"/>
              <a:t>Watch the short film below and identify the key beats on the graph:</a:t>
            </a:r>
          </a:p>
          <a:p>
            <a:r>
              <a:rPr lang="en-GB" sz="1400" dirty="0">
                <a:hlinkClick r:id="rId3"/>
              </a:rPr>
              <a:t>https://www.youtube.com/watch?v=nYTrIcn4rjg</a:t>
            </a:r>
            <a:br>
              <a:rPr lang="en-GB" sz="1400" dirty="0"/>
            </a:br>
            <a:br>
              <a:rPr lang="en-GB" sz="1400" dirty="0"/>
            </a:br>
            <a:br>
              <a:rPr lang="en-GB" sz="1400" dirty="0"/>
            </a:br>
            <a:r>
              <a:rPr lang="en-GB" sz="1400" dirty="0"/>
              <a:t>Find out more by watching this short video: </a:t>
            </a:r>
            <a:r>
              <a:rPr lang="en-GB" sz="1400" dirty="0">
                <a:hlinkClick r:id="rId4"/>
              </a:rPr>
              <a:t>https://www.youtube.com/watch?v=F7oi_V7JXCg&amp;t=396s</a:t>
            </a:r>
            <a:endParaRPr lang="en-US" sz="1400" dirty="0"/>
          </a:p>
        </p:txBody>
      </p:sp>
      <p:pic>
        <p:nvPicPr>
          <p:cNvPr id="8" name="Picture 7" descr="A picture containing sky, orange&#10;&#10;Description automatically generated">
            <a:extLst>
              <a:ext uri="{FF2B5EF4-FFF2-40B4-BE49-F238E27FC236}">
                <a16:creationId xmlns:a16="http://schemas.microsoft.com/office/drawing/2014/main" id="{075F008F-D703-EF45-AE5E-3E548D83DDC7}"/>
              </a:ext>
            </a:extLst>
          </p:cNvPr>
          <p:cNvPicPr>
            <a:picLocks noChangeAspect="1"/>
          </p:cNvPicPr>
          <p:nvPr/>
        </p:nvPicPr>
        <p:blipFill>
          <a:blip r:embed="rId5"/>
          <a:stretch>
            <a:fillRect/>
          </a:stretch>
        </p:blipFill>
        <p:spPr>
          <a:xfrm>
            <a:off x="5279645" y="3269155"/>
            <a:ext cx="1283758" cy="995082"/>
          </a:xfrm>
          <a:prstGeom prst="rect">
            <a:avLst/>
          </a:prstGeom>
        </p:spPr>
      </p:pic>
      <p:pic>
        <p:nvPicPr>
          <p:cNvPr id="10" name="Picture 9" descr="A picture containing sky, day, clouds&#10;&#10;Description automatically generated">
            <a:extLst>
              <a:ext uri="{FF2B5EF4-FFF2-40B4-BE49-F238E27FC236}">
                <a16:creationId xmlns:a16="http://schemas.microsoft.com/office/drawing/2014/main" id="{789F1EE7-A00D-1F47-81DC-60DB79C0B0C1}"/>
              </a:ext>
            </a:extLst>
          </p:cNvPr>
          <p:cNvPicPr>
            <a:picLocks noChangeAspect="1"/>
          </p:cNvPicPr>
          <p:nvPr/>
        </p:nvPicPr>
        <p:blipFill>
          <a:blip r:embed="rId6"/>
          <a:stretch>
            <a:fillRect/>
          </a:stretch>
        </p:blipFill>
        <p:spPr>
          <a:xfrm>
            <a:off x="6723502" y="4441193"/>
            <a:ext cx="1057212" cy="878464"/>
          </a:xfrm>
          <a:prstGeom prst="rect">
            <a:avLst/>
          </a:prstGeom>
        </p:spPr>
      </p:pic>
      <p:pic>
        <p:nvPicPr>
          <p:cNvPr id="12" name="Picture 11" descr="A picture containing sky, light, decorated&#10;&#10;Description automatically generated">
            <a:extLst>
              <a:ext uri="{FF2B5EF4-FFF2-40B4-BE49-F238E27FC236}">
                <a16:creationId xmlns:a16="http://schemas.microsoft.com/office/drawing/2014/main" id="{9E7463CF-8A52-DD46-9ABC-279134B0C169}"/>
              </a:ext>
            </a:extLst>
          </p:cNvPr>
          <p:cNvPicPr>
            <a:picLocks noChangeAspect="1"/>
          </p:cNvPicPr>
          <p:nvPr/>
        </p:nvPicPr>
        <p:blipFill>
          <a:blip r:embed="rId7"/>
          <a:stretch>
            <a:fillRect/>
          </a:stretch>
        </p:blipFill>
        <p:spPr>
          <a:xfrm>
            <a:off x="7470291" y="3137685"/>
            <a:ext cx="1423328" cy="746995"/>
          </a:xfrm>
          <a:prstGeom prst="rect">
            <a:avLst/>
          </a:prstGeom>
        </p:spPr>
      </p:pic>
      <p:pic>
        <p:nvPicPr>
          <p:cNvPr id="14" name="Picture 13" descr="A picture containing decorated, orange, shaped, colorful&#10;&#10;Description automatically generated">
            <a:extLst>
              <a:ext uri="{FF2B5EF4-FFF2-40B4-BE49-F238E27FC236}">
                <a16:creationId xmlns:a16="http://schemas.microsoft.com/office/drawing/2014/main" id="{EAFA1A8C-E3B7-9F44-A329-24CA9EF0ADE9}"/>
              </a:ext>
            </a:extLst>
          </p:cNvPr>
          <p:cNvPicPr>
            <a:picLocks noChangeAspect="1"/>
          </p:cNvPicPr>
          <p:nvPr/>
        </p:nvPicPr>
        <p:blipFill>
          <a:blip r:embed="rId8"/>
          <a:stretch>
            <a:fillRect/>
          </a:stretch>
        </p:blipFill>
        <p:spPr>
          <a:xfrm>
            <a:off x="8573748" y="1887694"/>
            <a:ext cx="1320207" cy="824948"/>
          </a:xfrm>
          <a:prstGeom prst="rect">
            <a:avLst/>
          </a:prstGeom>
        </p:spPr>
      </p:pic>
      <p:pic>
        <p:nvPicPr>
          <p:cNvPr id="16" name="Picture 15" descr="A picture containing flock&#10;&#10;Description automatically generated">
            <a:extLst>
              <a:ext uri="{FF2B5EF4-FFF2-40B4-BE49-F238E27FC236}">
                <a16:creationId xmlns:a16="http://schemas.microsoft.com/office/drawing/2014/main" id="{F7020668-4547-5A45-A34A-9923C8D16844}"/>
              </a:ext>
            </a:extLst>
          </p:cNvPr>
          <p:cNvPicPr>
            <a:picLocks noChangeAspect="1"/>
          </p:cNvPicPr>
          <p:nvPr/>
        </p:nvPicPr>
        <p:blipFill>
          <a:blip r:embed="rId9"/>
          <a:stretch>
            <a:fillRect/>
          </a:stretch>
        </p:blipFill>
        <p:spPr>
          <a:xfrm>
            <a:off x="9531268" y="2693172"/>
            <a:ext cx="1102843" cy="774766"/>
          </a:xfrm>
          <a:prstGeom prst="rect">
            <a:avLst/>
          </a:prstGeom>
        </p:spPr>
      </p:pic>
      <p:pic>
        <p:nvPicPr>
          <p:cNvPr id="18" name="Picture 17" descr="A picture containing sky, outdoor&#10;&#10;Description automatically generated">
            <a:extLst>
              <a:ext uri="{FF2B5EF4-FFF2-40B4-BE49-F238E27FC236}">
                <a16:creationId xmlns:a16="http://schemas.microsoft.com/office/drawing/2014/main" id="{23D887BF-4425-694C-8EE1-B0563D2F6845}"/>
              </a:ext>
            </a:extLst>
          </p:cNvPr>
          <p:cNvPicPr>
            <a:picLocks noChangeAspect="1"/>
          </p:cNvPicPr>
          <p:nvPr/>
        </p:nvPicPr>
        <p:blipFill>
          <a:blip r:embed="rId10"/>
          <a:stretch>
            <a:fillRect/>
          </a:stretch>
        </p:blipFill>
        <p:spPr>
          <a:xfrm>
            <a:off x="10082689" y="4197157"/>
            <a:ext cx="1953884" cy="965811"/>
          </a:xfrm>
          <a:prstGeom prst="rect">
            <a:avLst/>
          </a:prstGeom>
        </p:spPr>
      </p:pic>
    </p:spTree>
    <p:extLst>
      <p:ext uri="{BB962C8B-B14F-4D97-AF65-F5344CB8AC3E}">
        <p14:creationId xmlns:p14="http://schemas.microsoft.com/office/powerpoint/2010/main" val="3370139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5356B7AC-8991-4B6B-92E2-9EBB80DBB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7" name="Freeform: Shape 136">
            <a:extLst>
              <a:ext uri="{FF2B5EF4-FFF2-40B4-BE49-F238E27FC236}">
                <a16:creationId xmlns:a16="http://schemas.microsoft.com/office/drawing/2014/main" id="{A8AFFF25-F4D6-4BBC-841D-3B3014ED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15684" y="0"/>
            <a:ext cx="5676316" cy="6858000"/>
          </a:xfrm>
          <a:custGeom>
            <a:avLst/>
            <a:gdLst>
              <a:gd name="connsiteX0" fmla="*/ 0 w 5676316"/>
              <a:gd name="connsiteY0" fmla="*/ 0 h 6858000"/>
              <a:gd name="connsiteX1" fmla="*/ 5676316 w 5676316"/>
              <a:gd name="connsiteY1" fmla="*/ 0 h 6858000"/>
              <a:gd name="connsiteX2" fmla="*/ 5676316 w 5676316"/>
              <a:gd name="connsiteY2" fmla="*/ 6858000 h 6858000"/>
              <a:gd name="connsiteX3" fmla="*/ 0 w 5676316"/>
              <a:gd name="connsiteY3" fmla="*/ 6858000 h 6858000"/>
              <a:gd name="connsiteX4" fmla="*/ 4763 w 5676316"/>
              <a:gd name="connsiteY4" fmla="*/ 6791325 h 6858000"/>
              <a:gd name="connsiteX5" fmla="*/ 12700 w 5676316"/>
              <a:gd name="connsiteY5" fmla="*/ 6735762 h 6858000"/>
              <a:gd name="connsiteX6" fmla="*/ 22225 w 5676316"/>
              <a:gd name="connsiteY6" fmla="*/ 6683375 h 6858000"/>
              <a:gd name="connsiteX7" fmla="*/ 38100 w 5676316"/>
              <a:gd name="connsiteY7" fmla="*/ 6640512 h 6858000"/>
              <a:gd name="connsiteX8" fmla="*/ 53975 w 5676316"/>
              <a:gd name="connsiteY8" fmla="*/ 6597650 h 6858000"/>
              <a:gd name="connsiteX9" fmla="*/ 73025 w 5676316"/>
              <a:gd name="connsiteY9" fmla="*/ 6561137 h 6858000"/>
              <a:gd name="connsiteX10" fmla="*/ 92075 w 5676316"/>
              <a:gd name="connsiteY10" fmla="*/ 6523037 h 6858000"/>
              <a:gd name="connsiteX11" fmla="*/ 109538 w 5676316"/>
              <a:gd name="connsiteY11" fmla="*/ 6488112 h 6858000"/>
              <a:gd name="connsiteX12" fmla="*/ 127000 w 5676316"/>
              <a:gd name="connsiteY12" fmla="*/ 6448425 h 6858000"/>
              <a:gd name="connsiteX13" fmla="*/ 142875 w 5676316"/>
              <a:gd name="connsiteY13" fmla="*/ 6407150 h 6858000"/>
              <a:gd name="connsiteX14" fmla="*/ 157163 w 5676316"/>
              <a:gd name="connsiteY14" fmla="*/ 6361112 h 6858000"/>
              <a:gd name="connsiteX15" fmla="*/ 168275 w 5676316"/>
              <a:gd name="connsiteY15" fmla="*/ 6311900 h 6858000"/>
              <a:gd name="connsiteX16" fmla="*/ 176213 w 5676316"/>
              <a:gd name="connsiteY16" fmla="*/ 6251575 h 6858000"/>
              <a:gd name="connsiteX17" fmla="*/ 179388 w 5676316"/>
              <a:gd name="connsiteY17" fmla="*/ 6183312 h 6858000"/>
              <a:gd name="connsiteX18" fmla="*/ 176213 w 5676316"/>
              <a:gd name="connsiteY18" fmla="*/ 6113462 h 6858000"/>
              <a:gd name="connsiteX19" fmla="*/ 168275 w 5676316"/>
              <a:gd name="connsiteY19" fmla="*/ 6056312 h 6858000"/>
              <a:gd name="connsiteX20" fmla="*/ 157163 w 5676316"/>
              <a:gd name="connsiteY20" fmla="*/ 6003925 h 6858000"/>
              <a:gd name="connsiteX21" fmla="*/ 142875 w 5676316"/>
              <a:gd name="connsiteY21" fmla="*/ 5956300 h 6858000"/>
              <a:gd name="connsiteX22" fmla="*/ 127000 w 5676316"/>
              <a:gd name="connsiteY22" fmla="*/ 5915025 h 6858000"/>
              <a:gd name="connsiteX23" fmla="*/ 107950 w 5676316"/>
              <a:gd name="connsiteY23" fmla="*/ 5876925 h 6858000"/>
              <a:gd name="connsiteX24" fmla="*/ 88900 w 5676316"/>
              <a:gd name="connsiteY24" fmla="*/ 5840412 h 6858000"/>
              <a:gd name="connsiteX25" fmla="*/ 69850 w 5676316"/>
              <a:gd name="connsiteY25" fmla="*/ 5802312 h 6858000"/>
              <a:gd name="connsiteX26" fmla="*/ 52388 w 5676316"/>
              <a:gd name="connsiteY26" fmla="*/ 5762625 h 6858000"/>
              <a:gd name="connsiteX27" fmla="*/ 34925 w 5676316"/>
              <a:gd name="connsiteY27" fmla="*/ 5721350 h 6858000"/>
              <a:gd name="connsiteX28" fmla="*/ 20638 w 5676316"/>
              <a:gd name="connsiteY28" fmla="*/ 5675312 h 6858000"/>
              <a:gd name="connsiteX29" fmla="*/ 11113 w 5676316"/>
              <a:gd name="connsiteY29" fmla="*/ 5622925 h 6858000"/>
              <a:gd name="connsiteX30" fmla="*/ 1588 w 5676316"/>
              <a:gd name="connsiteY30" fmla="*/ 5562600 h 6858000"/>
              <a:gd name="connsiteX31" fmla="*/ 0 w 5676316"/>
              <a:gd name="connsiteY31" fmla="*/ 5494337 h 6858000"/>
              <a:gd name="connsiteX32" fmla="*/ 1588 w 5676316"/>
              <a:gd name="connsiteY32" fmla="*/ 5426075 h 6858000"/>
              <a:gd name="connsiteX33" fmla="*/ 11113 w 5676316"/>
              <a:gd name="connsiteY33" fmla="*/ 5365750 h 6858000"/>
              <a:gd name="connsiteX34" fmla="*/ 20638 w 5676316"/>
              <a:gd name="connsiteY34" fmla="*/ 5313362 h 6858000"/>
              <a:gd name="connsiteX35" fmla="*/ 34925 w 5676316"/>
              <a:gd name="connsiteY35" fmla="*/ 5268912 h 6858000"/>
              <a:gd name="connsiteX36" fmla="*/ 52388 w 5676316"/>
              <a:gd name="connsiteY36" fmla="*/ 5226050 h 6858000"/>
              <a:gd name="connsiteX37" fmla="*/ 69850 w 5676316"/>
              <a:gd name="connsiteY37" fmla="*/ 5186362 h 6858000"/>
              <a:gd name="connsiteX38" fmla="*/ 88900 w 5676316"/>
              <a:gd name="connsiteY38" fmla="*/ 5149850 h 6858000"/>
              <a:gd name="connsiteX39" fmla="*/ 107950 w 5676316"/>
              <a:gd name="connsiteY39" fmla="*/ 5114925 h 6858000"/>
              <a:gd name="connsiteX40" fmla="*/ 127000 w 5676316"/>
              <a:gd name="connsiteY40" fmla="*/ 5075237 h 6858000"/>
              <a:gd name="connsiteX41" fmla="*/ 142875 w 5676316"/>
              <a:gd name="connsiteY41" fmla="*/ 5033962 h 6858000"/>
              <a:gd name="connsiteX42" fmla="*/ 157163 w 5676316"/>
              <a:gd name="connsiteY42" fmla="*/ 4987925 h 6858000"/>
              <a:gd name="connsiteX43" fmla="*/ 168275 w 5676316"/>
              <a:gd name="connsiteY43" fmla="*/ 4935537 h 6858000"/>
              <a:gd name="connsiteX44" fmla="*/ 176213 w 5676316"/>
              <a:gd name="connsiteY44" fmla="*/ 4875212 h 6858000"/>
              <a:gd name="connsiteX45" fmla="*/ 179388 w 5676316"/>
              <a:gd name="connsiteY45" fmla="*/ 4806950 h 6858000"/>
              <a:gd name="connsiteX46" fmla="*/ 176213 w 5676316"/>
              <a:gd name="connsiteY46" fmla="*/ 4738687 h 6858000"/>
              <a:gd name="connsiteX47" fmla="*/ 168275 w 5676316"/>
              <a:gd name="connsiteY47" fmla="*/ 4678362 h 6858000"/>
              <a:gd name="connsiteX48" fmla="*/ 157163 w 5676316"/>
              <a:gd name="connsiteY48" fmla="*/ 4625975 h 6858000"/>
              <a:gd name="connsiteX49" fmla="*/ 142875 w 5676316"/>
              <a:gd name="connsiteY49" fmla="*/ 4579937 h 6858000"/>
              <a:gd name="connsiteX50" fmla="*/ 127000 w 5676316"/>
              <a:gd name="connsiteY50" fmla="*/ 4537075 h 6858000"/>
              <a:gd name="connsiteX51" fmla="*/ 107950 w 5676316"/>
              <a:gd name="connsiteY51" fmla="*/ 4498975 h 6858000"/>
              <a:gd name="connsiteX52" fmla="*/ 69850 w 5676316"/>
              <a:gd name="connsiteY52" fmla="*/ 4424362 h 6858000"/>
              <a:gd name="connsiteX53" fmla="*/ 52388 w 5676316"/>
              <a:gd name="connsiteY53" fmla="*/ 4386262 h 6858000"/>
              <a:gd name="connsiteX54" fmla="*/ 34925 w 5676316"/>
              <a:gd name="connsiteY54" fmla="*/ 4343400 h 6858000"/>
              <a:gd name="connsiteX55" fmla="*/ 20638 w 5676316"/>
              <a:gd name="connsiteY55" fmla="*/ 4297362 h 6858000"/>
              <a:gd name="connsiteX56" fmla="*/ 11113 w 5676316"/>
              <a:gd name="connsiteY56" fmla="*/ 4244975 h 6858000"/>
              <a:gd name="connsiteX57" fmla="*/ 1588 w 5676316"/>
              <a:gd name="connsiteY57" fmla="*/ 4186237 h 6858000"/>
              <a:gd name="connsiteX58" fmla="*/ 0 w 5676316"/>
              <a:gd name="connsiteY58" fmla="*/ 4116387 h 6858000"/>
              <a:gd name="connsiteX59" fmla="*/ 1588 w 5676316"/>
              <a:gd name="connsiteY59" fmla="*/ 4048125 h 6858000"/>
              <a:gd name="connsiteX60" fmla="*/ 11113 w 5676316"/>
              <a:gd name="connsiteY60" fmla="*/ 3987800 h 6858000"/>
              <a:gd name="connsiteX61" fmla="*/ 20638 w 5676316"/>
              <a:gd name="connsiteY61" fmla="*/ 3935412 h 6858000"/>
              <a:gd name="connsiteX62" fmla="*/ 34925 w 5676316"/>
              <a:gd name="connsiteY62" fmla="*/ 3890962 h 6858000"/>
              <a:gd name="connsiteX63" fmla="*/ 52388 w 5676316"/>
              <a:gd name="connsiteY63" fmla="*/ 3848100 h 6858000"/>
              <a:gd name="connsiteX64" fmla="*/ 69850 w 5676316"/>
              <a:gd name="connsiteY64" fmla="*/ 3811587 h 6858000"/>
              <a:gd name="connsiteX65" fmla="*/ 107950 w 5676316"/>
              <a:gd name="connsiteY65" fmla="*/ 3736975 h 6858000"/>
              <a:gd name="connsiteX66" fmla="*/ 127000 w 5676316"/>
              <a:gd name="connsiteY66" fmla="*/ 3697287 h 6858000"/>
              <a:gd name="connsiteX67" fmla="*/ 142875 w 5676316"/>
              <a:gd name="connsiteY67" fmla="*/ 3656012 h 6858000"/>
              <a:gd name="connsiteX68" fmla="*/ 157163 w 5676316"/>
              <a:gd name="connsiteY68" fmla="*/ 3609975 h 6858000"/>
              <a:gd name="connsiteX69" fmla="*/ 168275 w 5676316"/>
              <a:gd name="connsiteY69" fmla="*/ 3557587 h 6858000"/>
              <a:gd name="connsiteX70" fmla="*/ 176213 w 5676316"/>
              <a:gd name="connsiteY70" fmla="*/ 3497262 h 6858000"/>
              <a:gd name="connsiteX71" fmla="*/ 179388 w 5676316"/>
              <a:gd name="connsiteY71" fmla="*/ 3427412 h 6858000"/>
              <a:gd name="connsiteX72" fmla="*/ 176213 w 5676316"/>
              <a:gd name="connsiteY72" fmla="*/ 3360737 h 6858000"/>
              <a:gd name="connsiteX73" fmla="*/ 168275 w 5676316"/>
              <a:gd name="connsiteY73" fmla="*/ 3300412 h 6858000"/>
              <a:gd name="connsiteX74" fmla="*/ 157163 w 5676316"/>
              <a:gd name="connsiteY74" fmla="*/ 3248025 h 6858000"/>
              <a:gd name="connsiteX75" fmla="*/ 142875 w 5676316"/>
              <a:gd name="connsiteY75" fmla="*/ 3201987 h 6858000"/>
              <a:gd name="connsiteX76" fmla="*/ 127000 w 5676316"/>
              <a:gd name="connsiteY76" fmla="*/ 3160712 h 6858000"/>
              <a:gd name="connsiteX77" fmla="*/ 107950 w 5676316"/>
              <a:gd name="connsiteY77" fmla="*/ 3121025 h 6858000"/>
              <a:gd name="connsiteX78" fmla="*/ 88900 w 5676316"/>
              <a:gd name="connsiteY78" fmla="*/ 3084512 h 6858000"/>
              <a:gd name="connsiteX79" fmla="*/ 69850 w 5676316"/>
              <a:gd name="connsiteY79" fmla="*/ 3046412 h 6858000"/>
              <a:gd name="connsiteX80" fmla="*/ 52388 w 5676316"/>
              <a:gd name="connsiteY80" fmla="*/ 3009900 h 6858000"/>
              <a:gd name="connsiteX81" fmla="*/ 34925 w 5676316"/>
              <a:gd name="connsiteY81" fmla="*/ 2967037 h 6858000"/>
              <a:gd name="connsiteX82" fmla="*/ 20638 w 5676316"/>
              <a:gd name="connsiteY82" fmla="*/ 2922587 h 6858000"/>
              <a:gd name="connsiteX83" fmla="*/ 11113 w 5676316"/>
              <a:gd name="connsiteY83" fmla="*/ 2868612 h 6858000"/>
              <a:gd name="connsiteX84" fmla="*/ 1588 w 5676316"/>
              <a:gd name="connsiteY84" fmla="*/ 2809875 h 6858000"/>
              <a:gd name="connsiteX85" fmla="*/ 0 w 5676316"/>
              <a:gd name="connsiteY85" fmla="*/ 2741612 h 6858000"/>
              <a:gd name="connsiteX86" fmla="*/ 1588 w 5676316"/>
              <a:gd name="connsiteY86" fmla="*/ 2671762 h 6858000"/>
              <a:gd name="connsiteX87" fmla="*/ 11113 w 5676316"/>
              <a:gd name="connsiteY87" fmla="*/ 2613025 h 6858000"/>
              <a:gd name="connsiteX88" fmla="*/ 20638 w 5676316"/>
              <a:gd name="connsiteY88" fmla="*/ 2560637 h 6858000"/>
              <a:gd name="connsiteX89" fmla="*/ 34925 w 5676316"/>
              <a:gd name="connsiteY89" fmla="*/ 2513012 h 6858000"/>
              <a:gd name="connsiteX90" fmla="*/ 52388 w 5676316"/>
              <a:gd name="connsiteY90" fmla="*/ 2471737 h 6858000"/>
              <a:gd name="connsiteX91" fmla="*/ 69850 w 5676316"/>
              <a:gd name="connsiteY91" fmla="*/ 2433637 h 6858000"/>
              <a:gd name="connsiteX92" fmla="*/ 88900 w 5676316"/>
              <a:gd name="connsiteY92" fmla="*/ 2395537 h 6858000"/>
              <a:gd name="connsiteX93" fmla="*/ 107950 w 5676316"/>
              <a:gd name="connsiteY93" fmla="*/ 2359025 h 6858000"/>
              <a:gd name="connsiteX94" fmla="*/ 127000 w 5676316"/>
              <a:gd name="connsiteY94" fmla="*/ 2319337 h 6858000"/>
              <a:gd name="connsiteX95" fmla="*/ 142875 w 5676316"/>
              <a:gd name="connsiteY95" fmla="*/ 2278062 h 6858000"/>
              <a:gd name="connsiteX96" fmla="*/ 157163 w 5676316"/>
              <a:gd name="connsiteY96" fmla="*/ 2232025 h 6858000"/>
              <a:gd name="connsiteX97" fmla="*/ 168275 w 5676316"/>
              <a:gd name="connsiteY97" fmla="*/ 2179637 h 6858000"/>
              <a:gd name="connsiteX98" fmla="*/ 176213 w 5676316"/>
              <a:gd name="connsiteY98" fmla="*/ 2119312 h 6858000"/>
              <a:gd name="connsiteX99" fmla="*/ 179388 w 5676316"/>
              <a:gd name="connsiteY99" fmla="*/ 2051050 h 6858000"/>
              <a:gd name="connsiteX100" fmla="*/ 176213 w 5676316"/>
              <a:gd name="connsiteY100" fmla="*/ 1982787 h 6858000"/>
              <a:gd name="connsiteX101" fmla="*/ 168275 w 5676316"/>
              <a:gd name="connsiteY101" fmla="*/ 1922462 h 6858000"/>
              <a:gd name="connsiteX102" fmla="*/ 157163 w 5676316"/>
              <a:gd name="connsiteY102" fmla="*/ 1870075 h 6858000"/>
              <a:gd name="connsiteX103" fmla="*/ 142875 w 5676316"/>
              <a:gd name="connsiteY103" fmla="*/ 1824037 h 6858000"/>
              <a:gd name="connsiteX104" fmla="*/ 127000 w 5676316"/>
              <a:gd name="connsiteY104" fmla="*/ 1782762 h 6858000"/>
              <a:gd name="connsiteX105" fmla="*/ 107950 w 5676316"/>
              <a:gd name="connsiteY105" fmla="*/ 1743075 h 6858000"/>
              <a:gd name="connsiteX106" fmla="*/ 88900 w 5676316"/>
              <a:gd name="connsiteY106" fmla="*/ 1708150 h 6858000"/>
              <a:gd name="connsiteX107" fmla="*/ 69850 w 5676316"/>
              <a:gd name="connsiteY107" fmla="*/ 1671637 h 6858000"/>
              <a:gd name="connsiteX108" fmla="*/ 52388 w 5676316"/>
              <a:gd name="connsiteY108" fmla="*/ 1631950 h 6858000"/>
              <a:gd name="connsiteX109" fmla="*/ 34925 w 5676316"/>
              <a:gd name="connsiteY109" fmla="*/ 1589087 h 6858000"/>
              <a:gd name="connsiteX110" fmla="*/ 20638 w 5676316"/>
              <a:gd name="connsiteY110" fmla="*/ 1544637 h 6858000"/>
              <a:gd name="connsiteX111" fmla="*/ 11113 w 5676316"/>
              <a:gd name="connsiteY111" fmla="*/ 1492250 h 6858000"/>
              <a:gd name="connsiteX112" fmla="*/ 1588 w 5676316"/>
              <a:gd name="connsiteY112" fmla="*/ 1431925 h 6858000"/>
              <a:gd name="connsiteX113" fmla="*/ 0 w 5676316"/>
              <a:gd name="connsiteY113" fmla="*/ 1363662 h 6858000"/>
              <a:gd name="connsiteX114" fmla="*/ 1588 w 5676316"/>
              <a:gd name="connsiteY114" fmla="*/ 1295400 h 6858000"/>
              <a:gd name="connsiteX115" fmla="*/ 11113 w 5676316"/>
              <a:gd name="connsiteY115" fmla="*/ 1235075 h 6858000"/>
              <a:gd name="connsiteX116" fmla="*/ 20638 w 5676316"/>
              <a:gd name="connsiteY116" fmla="*/ 1182687 h 6858000"/>
              <a:gd name="connsiteX117" fmla="*/ 34925 w 5676316"/>
              <a:gd name="connsiteY117" fmla="*/ 1136650 h 6858000"/>
              <a:gd name="connsiteX118" fmla="*/ 52388 w 5676316"/>
              <a:gd name="connsiteY118" fmla="*/ 1095375 h 6858000"/>
              <a:gd name="connsiteX119" fmla="*/ 69850 w 5676316"/>
              <a:gd name="connsiteY119" fmla="*/ 1055687 h 6858000"/>
              <a:gd name="connsiteX120" fmla="*/ 88900 w 5676316"/>
              <a:gd name="connsiteY120" fmla="*/ 1017587 h 6858000"/>
              <a:gd name="connsiteX121" fmla="*/ 107950 w 5676316"/>
              <a:gd name="connsiteY121" fmla="*/ 981075 h 6858000"/>
              <a:gd name="connsiteX122" fmla="*/ 127000 w 5676316"/>
              <a:gd name="connsiteY122" fmla="*/ 942975 h 6858000"/>
              <a:gd name="connsiteX123" fmla="*/ 142875 w 5676316"/>
              <a:gd name="connsiteY123" fmla="*/ 901700 h 6858000"/>
              <a:gd name="connsiteX124" fmla="*/ 157163 w 5676316"/>
              <a:gd name="connsiteY124" fmla="*/ 854075 h 6858000"/>
              <a:gd name="connsiteX125" fmla="*/ 168275 w 5676316"/>
              <a:gd name="connsiteY125" fmla="*/ 801687 h 6858000"/>
              <a:gd name="connsiteX126" fmla="*/ 176213 w 5676316"/>
              <a:gd name="connsiteY126" fmla="*/ 744537 h 6858000"/>
              <a:gd name="connsiteX127" fmla="*/ 179388 w 5676316"/>
              <a:gd name="connsiteY127" fmla="*/ 673100 h 6858000"/>
              <a:gd name="connsiteX128" fmla="*/ 176213 w 5676316"/>
              <a:gd name="connsiteY128" fmla="*/ 606425 h 6858000"/>
              <a:gd name="connsiteX129" fmla="*/ 168275 w 5676316"/>
              <a:gd name="connsiteY129" fmla="*/ 546100 h 6858000"/>
              <a:gd name="connsiteX130" fmla="*/ 157163 w 5676316"/>
              <a:gd name="connsiteY130" fmla="*/ 496887 h 6858000"/>
              <a:gd name="connsiteX131" fmla="*/ 142875 w 5676316"/>
              <a:gd name="connsiteY131" fmla="*/ 450850 h 6858000"/>
              <a:gd name="connsiteX132" fmla="*/ 127000 w 5676316"/>
              <a:gd name="connsiteY132" fmla="*/ 409575 h 6858000"/>
              <a:gd name="connsiteX133" fmla="*/ 109538 w 5676316"/>
              <a:gd name="connsiteY133" fmla="*/ 369887 h 6858000"/>
              <a:gd name="connsiteX134" fmla="*/ 92075 w 5676316"/>
              <a:gd name="connsiteY134" fmla="*/ 334962 h 6858000"/>
              <a:gd name="connsiteX135" fmla="*/ 73025 w 5676316"/>
              <a:gd name="connsiteY135" fmla="*/ 296862 h 6858000"/>
              <a:gd name="connsiteX136" fmla="*/ 53975 w 5676316"/>
              <a:gd name="connsiteY136" fmla="*/ 260350 h 6858000"/>
              <a:gd name="connsiteX137" fmla="*/ 38100 w 5676316"/>
              <a:gd name="connsiteY137" fmla="*/ 217487 h 6858000"/>
              <a:gd name="connsiteX138" fmla="*/ 22225 w 5676316"/>
              <a:gd name="connsiteY138" fmla="*/ 174625 h 6858000"/>
              <a:gd name="connsiteX139" fmla="*/ 12700 w 5676316"/>
              <a:gd name="connsiteY139" fmla="*/ 122237 h 6858000"/>
              <a:gd name="connsiteX140" fmla="*/ 4763 w 5676316"/>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5676316" h="6858000">
                <a:moveTo>
                  <a:pt x="0" y="0"/>
                </a:moveTo>
                <a:lnTo>
                  <a:pt x="5676316" y="0"/>
                </a:lnTo>
                <a:lnTo>
                  <a:pt x="5676316"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151914" y="382384"/>
            <a:ext cx="4593772" cy="1821185"/>
          </a:xfrm>
        </p:spPr>
        <p:txBody>
          <a:bodyPr vert="horz" lIns="91440" tIns="45720" rIns="91440" bIns="45720" rtlCol="0" anchor="ctr">
            <a:normAutofit/>
          </a:bodyPr>
          <a:lstStyle/>
          <a:p>
            <a:r>
              <a:rPr lang="en-US" sz="4000" dirty="0"/>
              <a:t>The inciting incident</a:t>
            </a:r>
          </a:p>
        </p:txBody>
      </p:sp>
      <p:pic>
        <p:nvPicPr>
          <p:cNvPr id="5" name="Picture 4" descr="A picture containing mammal&#10;&#10;Description automatically generated">
            <a:extLst>
              <a:ext uri="{FF2B5EF4-FFF2-40B4-BE49-F238E27FC236}">
                <a16:creationId xmlns:a16="http://schemas.microsoft.com/office/drawing/2014/main" id="{16F752C7-94C0-BE45-BD01-14AB5808B46C}"/>
              </a:ext>
            </a:extLst>
          </p:cNvPr>
          <p:cNvPicPr>
            <a:picLocks noChangeAspect="1"/>
          </p:cNvPicPr>
          <p:nvPr/>
        </p:nvPicPr>
        <p:blipFill rotWithShape="1">
          <a:blip r:embed="rId2"/>
          <a:srcRect l="1143" r="20122" b="-2"/>
          <a:stretch/>
        </p:blipFill>
        <p:spPr>
          <a:xfrm>
            <a:off x="20" y="10"/>
            <a:ext cx="6577170" cy="3383270"/>
          </a:xfrm>
          <a:custGeom>
            <a:avLst/>
            <a:gdLst/>
            <a:ahLst/>
            <a:cxnLst/>
            <a:rect l="l" t="t" r="r" b="b"/>
            <a:pathLst>
              <a:path w="6577190" h="3383280">
                <a:moveTo>
                  <a:pt x="0" y="0"/>
                </a:moveTo>
                <a:lnTo>
                  <a:pt x="6397802" y="0"/>
                </a:lnTo>
                <a:lnTo>
                  <a:pt x="6402565" y="66675"/>
                </a:lnTo>
                <a:lnTo>
                  <a:pt x="6410502" y="122237"/>
                </a:lnTo>
                <a:lnTo>
                  <a:pt x="6420027" y="174625"/>
                </a:lnTo>
                <a:lnTo>
                  <a:pt x="6435902" y="217487"/>
                </a:lnTo>
                <a:lnTo>
                  <a:pt x="6451777" y="260350"/>
                </a:lnTo>
                <a:lnTo>
                  <a:pt x="6470827" y="296862"/>
                </a:lnTo>
                <a:lnTo>
                  <a:pt x="6489877" y="334962"/>
                </a:lnTo>
                <a:lnTo>
                  <a:pt x="6507340" y="369887"/>
                </a:lnTo>
                <a:lnTo>
                  <a:pt x="6524802" y="409575"/>
                </a:lnTo>
                <a:lnTo>
                  <a:pt x="6540677" y="450850"/>
                </a:lnTo>
                <a:lnTo>
                  <a:pt x="6554965" y="496887"/>
                </a:lnTo>
                <a:lnTo>
                  <a:pt x="6566077" y="546100"/>
                </a:lnTo>
                <a:lnTo>
                  <a:pt x="6574015" y="606425"/>
                </a:lnTo>
                <a:lnTo>
                  <a:pt x="6577190" y="673100"/>
                </a:lnTo>
                <a:lnTo>
                  <a:pt x="6574015" y="744537"/>
                </a:lnTo>
                <a:lnTo>
                  <a:pt x="6566077" y="801687"/>
                </a:lnTo>
                <a:lnTo>
                  <a:pt x="6554965" y="854075"/>
                </a:lnTo>
                <a:lnTo>
                  <a:pt x="6540677" y="901700"/>
                </a:lnTo>
                <a:lnTo>
                  <a:pt x="6524802" y="942975"/>
                </a:lnTo>
                <a:lnTo>
                  <a:pt x="6505752" y="981075"/>
                </a:lnTo>
                <a:lnTo>
                  <a:pt x="6486702" y="1017587"/>
                </a:lnTo>
                <a:lnTo>
                  <a:pt x="6467652" y="1055687"/>
                </a:lnTo>
                <a:lnTo>
                  <a:pt x="6450190" y="1095375"/>
                </a:lnTo>
                <a:lnTo>
                  <a:pt x="6432727" y="1136650"/>
                </a:lnTo>
                <a:lnTo>
                  <a:pt x="6418440" y="1182687"/>
                </a:lnTo>
                <a:lnTo>
                  <a:pt x="6408915" y="1235075"/>
                </a:lnTo>
                <a:lnTo>
                  <a:pt x="6399390" y="1295400"/>
                </a:lnTo>
                <a:lnTo>
                  <a:pt x="6397802" y="1363662"/>
                </a:lnTo>
                <a:lnTo>
                  <a:pt x="6399390" y="1431925"/>
                </a:lnTo>
                <a:lnTo>
                  <a:pt x="6408915" y="1492250"/>
                </a:lnTo>
                <a:lnTo>
                  <a:pt x="6418440" y="1544637"/>
                </a:lnTo>
                <a:lnTo>
                  <a:pt x="6432727" y="1589087"/>
                </a:lnTo>
                <a:lnTo>
                  <a:pt x="6450190" y="1631950"/>
                </a:lnTo>
                <a:lnTo>
                  <a:pt x="6467652" y="1671637"/>
                </a:lnTo>
                <a:lnTo>
                  <a:pt x="6486702" y="1708150"/>
                </a:lnTo>
                <a:lnTo>
                  <a:pt x="6505752" y="1743075"/>
                </a:lnTo>
                <a:lnTo>
                  <a:pt x="6524802" y="1782762"/>
                </a:lnTo>
                <a:lnTo>
                  <a:pt x="6540677" y="1824037"/>
                </a:lnTo>
                <a:lnTo>
                  <a:pt x="6554965" y="1870075"/>
                </a:lnTo>
                <a:lnTo>
                  <a:pt x="6566077" y="1922462"/>
                </a:lnTo>
                <a:lnTo>
                  <a:pt x="6574015" y="1982787"/>
                </a:lnTo>
                <a:lnTo>
                  <a:pt x="6577190" y="2051050"/>
                </a:lnTo>
                <a:lnTo>
                  <a:pt x="6574015" y="2119312"/>
                </a:lnTo>
                <a:lnTo>
                  <a:pt x="6566077" y="2179637"/>
                </a:lnTo>
                <a:lnTo>
                  <a:pt x="6554965" y="2232025"/>
                </a:lnTo>
                <a:lnTo>
                  <a:pt x="6540677" y="2278062"/>
                </a:lnTo>
                <a:lnTo>
                  <a:pt x="6524802" y="2319337"/>
                </a:lnTo>
                <a:lnTo>
                  <a:pt x="6505752" y="2359025"/>
                </a:lnTo>
                <a:lnTo>
                  <a:pt x="6486702" y="2395537"/>
                </a:lnTo>
                <a:lnTo>
                  <a:pt x="6467652" y="2433637"/>
                </a:lnTo>
                <a:lnTo>
                  <a:pt x="6450190" y="2471737"/>
                </a:lnTo>
                <a:lnTo>
                  <a:pt x="6432727" y="2513012"/>
                </a:lnTo>
                <a:lnTo>
                  <a:pt x="6418440" y="2560637"/>
                </a:lnTo>
                <a:lnTo>
                  <a:pt x="6408915" y="2613025"/>
                </a:lnTo>
                <a:lnTo>
                  <a:pt x="6399390" y="2671762"/>
                </a:lnTo>
                <a:lnTo>
                  <a:pt x="6397802" y="2741612"/>
                </a:lnTo>
                <a:lnTo>
                  <a:pt x="6399390" y="2809875"/>
                </a:lnTo>
                <a:lnTo>
                  <a:pt x="6408915" y="2868612"/>
                </a:lnTo>
                <a:lnTo>
                  <a:pt x="6418440" y="2922587"/>
                </a:lnTo>
                <a:lnTo>
                  <a:pt x="6432727" y="2967037"/>
                </a:lnTo>
                <a:lnTo>
                  <a:pt x="6450190" y="3009900"/>
                </a:lnTo>
                <a:lnTo>
                  <a:pt x="6467652" y="3046412"/>
                </a:lnTo>
                <a:lnTo>
                  <a:pt x="6486702" y="3084512"/>
                </a:lnTo>
                <a:lnTo>
                  <a:pt x="6505752" y="3121025"/>
                </a:lnTo>
                <a:lnTo>
                  <a:pt x="6524802" y="3160712"/>
                </a:lnTo>
                <a:lnTo>
                  <a:pt x="6540677" y="3201987"/>
                </a:lnTo>
                <a:lnTo>
                  <a:pt x="6554965" y="3248025"/>
                </a:lnTo>
                <a:lnTo>
                  <a:pt x="6566077" y="3300412"/>
                </a:lnTo>
                <a:lnTo>
                  <a:pt x="6574015" y="3360737"/>
                </a:lnTo>
                <a:lnTo>
                  <a:pt x="6575089" y="3383280"/>
                </a:lnTo>
                <a:lnTo>
                  <a:pt x="0" y="3383280"/>
                </a:lnTo>
                <a:close/>
              </a:path>
            </a:pathLst>
          </a:custGeom>
        </p:spPr>
      </p:pic>
      <p:pic>
        <p:nvPicPr>
          <p:cNvPr id="2050" name="Picture 2" descr="Image result for harry hogwarts letter">
            <a:extLst>
              <a:ext uri="{FF2B5EF4-FFF2-40B4-BE49-F238E27FC236}">
                <a16:creationId xmlns:a16="http://schemas.microsoft.com/office/drawing/2014/main" id="{2D887CB8-9982-DA4E-8F23-9BB9AE15AF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1414"/>
          <a:stretch/>
        </p:blipFill>
        <p:spPr bwMode="auto">
          <a:xfrm>
            <a:off x="20" y="3474720"/>
            <a:ext cx="6577170" cy="3383280"/>
          </a:xfrm>
          <a:custGeom>
            <a:avLst/>
            <a:gdLst/>
            <a:ahLst/>
            <a:cxnLst/>
            <a:rect l="l" t="t" r="r" b="b"/>
            <a:pathLst>
              <a:path w="6577190" h="3383280">
                <a:moveTo>
                  <a:pt x="0" y="0"/>
                </a:moveTo>
                <a:lnTo>
                  <a:pt x="6575040" y="0"/>
                </a:lnTo>
                <a:lnTo>
                  <a:pt x="6574015" y="22542"/>
                </a:lnTo>
                <a:lnTo>
                  <a:pt x="6566077" y="82867"/>
                </a:lnTo>
                <a:lnTo>
                  <a:pt x="6554965" y="135255"/>
                </a:lnTo>
                <a:lnTo>
                  <a:pt x="6540677" y="181292"/>
                </a:lnTo>
                <a:lnTo>
                  <a:pt x="6524802" y="222567"/>
                </a:lnTo>
                <a:lnTo>
                  <a:pt x="6505752" y="262255"/>
                </a:lnTo>
                <a:lnTo>
                  <a:pt x="6467652" y="336867"/>
                </a:lnTo>
                <a:lnTo>
                  <a:pt x="6450190" y="373380"/>
                </a:lnTo>
                <a:lnTo>
                  <a:pt x="6432727" y="416242"/>
                </a:lnTo>
                <a:lnTo>
                  <a:pt x="6418440" y="460692"/>
                </a:lnTo>
                <a:lnTo>
                  <a:pt x="6408915" y="513080"/>
                </a:lnTo>
                <a:lnTo>
                  <a:pt x="6399390" y="573405"/>
                </a:lnTo>
                <a:lnTo>
                  <a:pt x="6397802" y="641667"/>
                </a:lnTo>
                <a:lnTo>
                  <a:pt x="6399390" y="711517"/>
                </a:lnTo>
                <a:lnTo>
                  <a:pt x="6408915" y="770255"/>
                </a:lnTo>
                <a:lnTo>
                  <a:pt x="6418440" y="822642"/>
                </a:lnTo>
                <a:lnTo>
                  <a:pt x="6432727" y="868680"/>
                </a:lnTo>
                <a:lnTo>
                  <a:pt x="6450190" y="911542"/>
                </a:lnTo>
                <a:lnTo>
                  <a:pt x="6467652" y="949642"/>
                </a:lnTo>
                <a:lnTo>
                  <a:pt x="6505752" y="1024255"/>
                </a:lnTo>
                <a:lnTo>
                  <a:pt x="6524802" y="1062355"/>
                </a:lnTo>
                <a:lnTo>
                  <a:pt x="6540677" y="1105217"/>
                </a:lnTo>
                <a:lnTo>
                  <a:pt x="6554965" y="1151255"/>
                </a:lnTo>
                <a:lnTo>
                  <a:pt x="6566077" y="1203642"/>
                </a:lnTo>
                <a:lnTo>
                  <a:pt x="6574015" y="1263967"/>
                </a:lnTo>
                <a:lnTo>
                  <a:pt x="6577190" y="1332230"/>
                </a:lnTo>
                <a:lnTo>
                  <a:pt x="6574015" y="1400492"/>
                </a:lnTo>
                <a:lnTo>
                  <a:pt x="6566077" y="1460817"/>
                </a:lnTo>
                <a:lnTo>
                  <a:pt x="6554965" y="1513205"/>
                </a:lnTo>
                <a:lnTo>
                  <a:pt x="6540677" y="1559242"/>
                </a:lnTo>
                <a:lnTo>
                  <a:pt x="6524802" y="1600517"/>
                </a:lnTo>
                <a:lnTo>
                  <a:pt x="6505752" y="1640205"/>
                </a:lnTo>
                <a:lnTo>
                  <a:pt x="6486702" y="1675130"/>
                </a:lnTo>
                <a:lnTo>
                  <a:pt x="6467652" y="1711642"/>
                </a:lnTo>
                <a:lnTo>
                  <a:pt x="6450190" y="1751330"/>
                </a:lnTo>
                <a:lnTo>
                  <a:pt x="6432727" y="1794192"/>
                </a:lnTo>
                <a:lnTo>
                  <a:pt x="6418440" y="1838642"/>
                </a:lnTo>
                <a:lnTo>
                  <a:pt x="6408915" y="1891030"/>
                </a:lnTo>
                <a:lnTo>
                  <a:pt x="6399390" y="1951355"/>
                </a:lnTo>
                <a:lnTo>
                  <a:pt x="6397802" y="2019617"/>
                </a:lnTo>
                <a:lnTo>
                  <a:pt x="6399390" y="2087880"/>
                </a:lnTo>
                <a:lnTo>
                  <a:pt x="6408915" y="2148205"/>
                </a:lnTo>
                <a:lnTo>
                  <a:pt x="6418440" y="2200592"/>
                </a:lnTo>
                <a:lnTo>
                  <a:pt x="6432727" y="2246630"/>
                </a:lnTo>
                <a:lnTo>
                  <a:pt x="6450190" y="2287905"/>
                </a:lnTo>
                <a:lnTo>
                  <a:pt x="6467652" y="2327592"/>
                </a:lnTo>
                <a:lnTo>
                  <a:pt x="6486702" y="2365692"/>
                </a:lnTo>
                <a:lnTo>
                  <a:pt x="6505752" y="2402205"/>
                </a:lnTo>
                <a:lnTo>
                  <a:pt x="6524802" y="2440305"/>
                </a:lnTo>
                <a:lnTo>
                  <a:pt x="6540677" y="2481580"/>
                </a:lnTo>
                <a:lnTo>
                  <a:pt x="6554965" y="2529205"/>
                </a:lnTo>
                <a:lnTo>
                  <a:pt x="6566077" y="2581592"/>
                </a:lnTo>
                <a:lnTo>
                  <a:pt x="6574015" y="2638742"/>
                </a:lnTo>
                <a:lnTo>
                  <a:pt x="6577190" y="2708592"/>
                </a:lnTo>
                <a:lnTo>
                  <a:pt x="6574015" y="2776855"/>
                </a:lnTo>
                <a:lnTo>
                  <a:pt x="6566077" y="2837180"/>
                </a:lnTo>
                <a:lnTo>
                  <a:pt x="6554965" y="2886392"/>
                </a:lnTo>
                <a:lnTo>
                  <a:pt x="6540677" y="2932430"/>
                </a:lnTo>
                <a:lnTo>
                  <a:pt x="6524802" y="2973705"/>
                </a:lnTo>
                <a:lnTo>
                  <a:pt x="6507340" y="3013392"/>
                </a:lnTo>
                <a:lnTo>
                  <a:pt x="6489877" y="3048317"/>
                </a:lnTo>
                <a:lnTo>
                  <a:pt x="6470827" y="3086417"/>
                </a:lnTo>
                <a:lnTo>
                  <a:pt x="6451777" y="3122930"/>
                </a:lnTo>
                <a:lnTo>
                  <a:pt x="6435902" y="3165792"/>
                </a:lnTo>
                <a:lnTo>
                  <a:pt x="6420027" y="3208655"/>
                </a:lnTo>
                <a:lnTo>
                  <a:pt x="6410502" y="3261042"/>
                </a:lnTo>
                <a:lnTo>
                  <a:pt x="6402565" y="3316605"/>
                </a:lnTo>
                <a:lnTo>
                  <a:pt x="6397802" y="3383280"/>
                </a:lnTo>
                <a:lnTo>
                  <a:pt x="0" y="3383280"/>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04A84D-5741-7442-B0A8-1FBDA6608246}"/>
              </a:ext>
            </a:extLst>
          </p:cNvPr>
          <p:cNvSpPr txBox="1"/>
          <p:nvPr/>
        </p:nvSpPr>
        <p:spPr>
          <a:xfrm>
            <a:off x="7151913" y="2460171"/>
            <a:ext cx="4604657" cy="3626249"/>
          </a:xfrm>
          <a:prstGeom prst="rect">
            <a:avLst/>
          </a:prstGeom>
        </p:spPr>
        <p:txBody>
          <a:bodyPr vert="horz" lIns="91440" tIns="45720" rIns="91440" bIns="45720" rtlCol="0">
            <a:normAutofit/>
          </a:bodyPr>
          <a:lstStyle/>
          <a:p>
            <a:pPr marL="457200" indent="-228600" defTabSz="914400">
              <a:lnSpc>
                <a:spcPct val="110000"/>
              </a:lnSpc>
              <a:spcBef>
                <a:spcPts val="700"/>
              </a:spcBef>
              <a:buClr>
                <a:schemeClr val="tx2"/>
              </a:buClr>
              <a:buFont typeface="Arial" panose="020B0604020202020204" pitchFamily="34" charset="0"/>
              <a:buChar char="•"/>
            </a:pPr>
            <a:r>
              <a:rPr lang="en-US" dirty="0"/>
              <a:t>Think of your favorite film. What is the inciting incident?</a:t>
            </a:r>
          </a:p>
        </p:txBody>
      </p:sp>
    </p:spTree>
    <p:extLst>
      <p:ext uri="{BB962C8B-B14F-4D97-AF65-F5344CB8AC3E}">
        <p14:creationId xmlns:p14="http://schemas.microsoft.com/office/powerpoint/2010/main" val="3082395367"/>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6959797" cy="928622"/>
          </a:xfrm>
        </p:spPr>
        <p:txBody>
          <a:bodyPr vert="horz" lIns="91440" tIns="45720" rIns="91440" bIns="45720" rtlCol="0" anchor="t">
            <a:normAutofit/>
          </a:bodyPr>
          <a:lstStyle/>
          <a:p>
            <a:r>
              <a:rPr lang="en-US" dirty="0"/>
              <a:t>Exposition</a:t>
            </a:r>
          </a:p>
        </p:txBody>
      </p:sp>
      <p:sp>
        <p:nvSpPr>
          <p:cNvPr id="75" name="Rectangle 74">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a:extLst>
              <a:ext uri="{FF2B5EF4-FFF2-40B4-BE49-F238E27FC236}">
                <a16:creationId xmlns:a16="http://schemas.microsoft.com/office/drawing/2014/main" id="{FE15A99D-DC93-ED4F-8878-DA471B54B5E5}"/>
              </a:ext>
            </a:extLst>
          </p:cNvPr>
          <p:cNvSpPr txBox="1"/>
          <p:nvPr/>
        </p:nvSpPr>
        <p:spPr>
          <a:xfrm>
            <a:off x="765051" y="1311007"/>
            <a:ext cx="8646071" cy="4463607"/>
          </a:xfrm>
          <a:prstGeom prst="rect">
            <a:avLst/>
          </a:prstGeom>
        </p:spPr>
        <p:txBody>
          <a:bodyPr vert="horz" lIns="91440" tIns="45720" rIns="91440" bIns="45720" rtlCol="0">
            <a:normAutofit/>
          </a:bodyPr>
          <a:lstStyle/>
          <a:p>
            <a:pPr marL="228600" defTabSz="914400">
              <a:lnSpc>
                <a:spcPct val="110000"/>
              </a:lnSpc>
              <a:spcBef>
                <a:spcPts val="700"/>
              </a:spcBef>
              <a:buClr>
                <a:schemeClr val="tx2"/>
              </a:buClr>
            </a:pPr>
            <a:r>
              <a:rPr lang="en-US" sz="1600" dirty="0">
                <a:solidFill>
                  <a:schemeClr val="tx1">
                    <a:lumMod val="65000"/>
                    <a:lumOff val="35000"/>
                  </a:schemeClr>
                </a:solidFill>
              </a:rPr>
              <a:t>Sometimes your film needs to explain things in order to get the story started. Harry Potter, for example, needs to tell the audience:</a:t>
            </a:r>
          </a:p>
          <a:p>
            <a:pPr marL="514350" indent="-285750" defTabSz="914400">
              <a:lnSpc>
                <a:spcPct val="110000"/>
              </a:lnSpc>
              <a:spcBef>
                <a:spcPts val="700"/>
              </a:spcBef>
              <a:buClr>
                <a:schemeClr val="tx2"/>
              </a:buClr>
              <a:buFont typeface="Arial" panose="020B0604020202020204" pitchFamily="34" charset="0"/>
              <a:buChar char="•"/>
            </a:pPr>
            <a:r>
              <a:rPr lang="en-US" sz="1600" dirty="0">
                <a:solidFill>
                  <a:schemeClr val="tx1">
                    <a:lumMod val="65000"/>
                    <a:lumOff val="35000"/>
                  </a:schemeClr>
                </a:solidFill>
              </a:rPr>
              <a:t>There are Wizards in our world</a:t>
            </a:r>
          </a:p>
          <a:p>
            <a:pPr marL="514350" indent="-285750" defTabSz="914400">
              <a:lnSpc>
                <a:spcPct val="110000"/>
              </a:lnSpc>
              <a:spcBef>
                <a:spcPts val="700"/>
              </a:spcBef>
              <a:buClr>
                <a:schemeClr val="tx2"/>
              </a:buClr>
              <a:buFont typeface="Arial" panose="020B0604020202020204" pitchFamily="34" charset="0"/>
              <a:buChar char="•"/>
            </a:pPr>
            <a:r>
              <a:rPr lang="en-US" sz="1600" dirty="0">
                <a:solidFill>
                  <a:schemeClr val="tx1">
                    <a:lumMod val="65000"/>
                    <a:lumOff val="35000"/>
                  </a:schemeClr>
                </a:solidFill>
              </a:rPr>
              <a:t>They go to a magical school called Hogwarts</a:t>
            </a:r>
          </a:p>
          <a:p>
            <a:pPr marL="514350" indent="-285750" defTabSz="914400">
              <a:lnSpc>
                <a:spcPct val="110000"/>
              </a:lnSpc>
              <a:spcBef>
                <a:spcPts val="700"/>
              </a:spcBef>
              <a:buClr>
                <a:schemeClr val="tx2"/>
              </a:buClr>
              <a:buFont typeface="Arial" panose="020B0604020202020204" pitchFamily="34" charset="0"/>
              <a:buChar char="•"/>
            </a:pPr>
            <a:r>
              <a:rPr lang="en-US" sz="1600" dirty="0">
                <a:solidFill>
                  <a:schemeClr val="tx1">
                    <a:lumMod val="65000"/>
                    <a:lumOff val="35000"/>
                  </a:schemeClr>
                </a:solidFill>
              </a:rPr>
              <a:t>There’s a bad wizard called </a:t>
            </a:r>
            <a:r>
              <a:rPr lang="en-US" sz="1600" dirty="0" err="1">
                <a:solidFill>
                  <a:schemeClr val="tx1">
                    <a:lumMod val="65000"/>
                    <a:lumOff val="35000"/>
                  </a:schemeClr>
                </a:solidFill>
              </a:rPr>
              <a:t>Voldermort</a:t>
            </a:r>
            <a:endParaRPr lang="en-US" sz="1600" dirty="0">
              <a:solidFill>
                <a:schemeClr val="tx1">
                  <a:lumMod val="65000"/>
                  <a:lumOff val="35000"/>
                </a:schemeClr>
              </a:solidFill>
            </a:endParaRPr>
          </a:p>
          <a:p>
            <a:pPr marL="514350" indent="-285750" defTabSz="914400">
              <a:lnSpc>
                <a:spcPct val="110000"/>
              </a:lnSpc>
              <a:spcBef>
                <a:spcPts val="700"/>
              </a:spcBef>
              <a:buClr>
                <a:schemeClr val="tx2"/>
              </a:buClr>
              <a:buFont typeface="Arial" panose="020B0604020202020204" pitchFamily="34" charset="0"/>
              <a:buChar char="•"/>
            </a:pPr>
            <a:r>
              <a:rPr lang="en-US" sz="1600" dirty="0">
                <a:solidFill>
                  <a:schemeClr val="tx1">
                    <a:lumMod val="65000"/>
                    <a:lumOff val="35000"/>
                  </a:schemeClr>
                </a:solidFill>
              </a:rPr>
              <a:t>Voldemort tried to kill Harry Potter</a:t>
            </a:r>
          </a:p>
          <a:p>
            <a:pPr marL="514350" indent="-285750" defTabSz="914400">
              <a:lnSpc>
                <a:spcPct val="110000"/>
              </a:lnSpc>
              <a:spcBef>
                <a:spcPts val="700"/>
              </a:spcBef>
              <a:buClr>
                <a:schemeClr val="tx2"/>
              </a:buClr>
              <a:buFont typeface="Arial" panose="020B0604020202020204" pitchFamily="34" charset="0"/>
              <a:buChar char="•"/>
            </a:pPr>
            <a:r>
              <a:rPr lang="en-US" sz="1600" dirty="0">
                <a:solidFill>
                  <a:schemeClr val="tx1">
                    <a:lumMod val="65000"/>
                    <a:lumOff val="35000"/>
                  </a:schemeClr>
                </a:solidFill>
              </a:rPr>
              <a:t>Harry Potter somehow managed to survive.</a:t>
            </a:r>
            <a:br>
              <a:rPr lang="en-US" sz="1600" dirty="0">
                <a:solidFill>
                  <a:schemeClr val="tx1">
                    <a:lumMod val="65000"/>
                    <a:lumOff val="35000"/>
                  </a:schemeClr>
                </a:solidFill>
              </a:rPr>
            </a:br>
            <a:endParaRPr lang="en-US" sz="1600" dirty="0">
              <a:solidFill>
                <a:schemeClr val="tx1">
                  <a:lumMod val="65000"/>
                  <a:lumOff val="35000"/>
                </a:schemeClr>
              </a:solidFill>
            </a:endParaRPr>
          </a:p>
          <a:p>
            <a:pPr marL="228600" defTabSz="914400">
              <a:lnSpc>
                <a:spcPct val="110000"/>
              </a:lnSpc>
              <a:spcBef>
                <a:spcPts val="700"/>
              </a:spcBef>
              <a:buClr>
                <a:schemeClr val="tx2"/>
              </a:buClr>
            </a:pPr>
            <a:r>
              <a:rPr lang="en-US" sz="1600" dirty="0">
                <a:solidFill>
                  <a:schemeClr val="tx1">
                    <a:lumMod val="65000"/>
                    <a:lumOff val="35000"/>
                  </a:schemeClr>
                </a:solidFill>
              </a:rPr>
              <a:t>This explanation is called </a:t>
            </a:r>
            <a:r>
              <a:rPr lang="en-US" sz="1600" b="1" dirty="0">
                <a:solidFill>
                  <a:schemeClr val="tx1">
                    <a:lumMod val="65000"/>
                    <a:lumOff val="35000"/>
                  </a:schemeClr>
                </a:solidFill>
              </a:rPr>
              <a:t>Exposition</a:t>
            </a:r>
            <a:r>
              <a:rPr lang="en-US" sz="1600" dirty="0">
                <a:solidFill>
                  <a:schemeClr val="tx1">
                    <a:lumMod val="65000"/>
                    <a:lumOff val="35000"/>
                  </a:schemeClr>
                </a:solidFill>
              </a:rPr>
              <a:t>. Exposition is necessary in any film, but it is the writer’s job to provide good exposition that doesn’t bog down the film.</a:t>
            </a:r>
          </a:p>
          <a:p>
            <a:pPr marL="228600" defTabSz="914400">
              <a:lnSpc>
                <a:spcPct val="110000"/>
              </a:lnSpc>
              <a:spcBef>
                <a:spcPts val="700"/>
              </a:spcBef>
              <a:buClr>
                <a:schemeClr val="tx2"/>
              </a:buClr>
            </a:pPr>
            <a:r>
              <a:rPr lang="en-GB" sz="1600" dirty="0">
                <a:hlinkClick r:id="rId2"/>
              </a:rPr>
              <a:t>https://www.youtube.com/watch?v=K-z8kWZffYw</a:t>
            </a:r>
            <a:endParaRPr lang="en-US" sz="1600" b="1" dirty="0">
              <a:solidFill>
                <a:schemeClr val="tx1">
                  <a:lumMod val="65000"/>
                  <a:lumOff val="35000"/>
                </a:schemeClr>
              </a:solidFill>
            </a:endParaRPr>
          </a:p>
        </p:txBody>
      </p:sp>
    </p:spTree>
    <p:extLst>
      <p:ext uri="{BB962C8B-B14F-4D97-AF65-F5344CB8AC3E}">
        <p14:creationId xmlns:p14="http://schemas.microsoft.com/office/powerpoint/2010/main" val="7148594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14 Fantastical Facts About Pan's Labyrinth | Mental Floss">
            <a:extLst>
              <a:ext uri="{FF2B5EF4-FFF2-40B4-BE49-F238E27FC236}">
                <a16:creationId xmlns:a16="http://schemas.microsoft.com/office/drawing/2014/main" id="{AB4309A9-64CC-A64C-A9C7-C4DCFF9C2B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5" name="Freeform: Shape 134">
            <a:extLst>
              <a:ext uri="{FF2B5EF4-FFF2-40B4-BE49-F238E27FC236}">
                <a16:creationId xmlns:a16="http://schemas.microsoft.com/office/drawing/2014/main" id="{0151AADE-3190-40C1-806A-ED3744263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9613" y="0"/>
            <a:ext cx="11482387" cy="6858000"/>
          </a:xfrm>
          <a:custGeom>
            <a:avLst/>
            <a:gdLst>
              <a:gd name="connsiteX0" fmla="*/ 0 w 11482387"/>
              <a:gd name="connsiteY0" fmla="*/ 0 h 6858000"/>
              <a:gd name="connsiteX1" fmla="*/ 11482387 w 11482387"/>
              <a:gd name="connsiteY1" fmla="*/ 0 h 6858000"/>
              <a:gd name="connsiteX2" fmla="*/ 11482387 w 11482387"/>
              <a:gd name="connsiteY2" fmla="*/ 6858000 h 6858000"/>
              <a:gd name="connsiteX3" fmla="*/ 0 w 11482387"/>
              <a:gd name="connsiteY3" fmla="*/ 6858000 h 6858000"/>
              <a:gd name="connsiteX4" fmla="*/ 1587 w 11482387"/>
              <a:gd name="connsiteY4" fmla="*/ 6789738 h 6858000"/>
              <a:gd name="connsiteX5" fmla="*/ 9525 w 11482387"/>
              <a:gd name="connsiteY5" fmla="*/ 6729413 h 6858000"/>
              <a:gd name="connsiteX6" fmla="*/ 20637 w 11482387"/>
              <a:gd name="connsiteY6" fmla="*/ 6677025 h 6858000"/>
              <a:gd name="connsiteX7" fmla="*/ 34925 w 11482387"/>
              <a:gd name="connsiteY7" fmla="*/ 6630988 h 6858000"/>
              <a:gd name="connsiteX8" fmla="*/ 50800 w 11482387"/>
              <a:gd name="connsiteY8" fmla="*/ 6589713 h 6858000"/>
              <a:gd name="connsiteX9" fmla="*/ 69850 w 11482387"/>
              <a:gd name="connsiteY9" fmla="*/ 6553200 h 6858000"/>
              <a:gd name="connsiteX10" fmla="*/ 88900 w 11482387"/>
              <a:gd name="connsiteY10" fmla="*/ 6515100 h 6858000"/>
              <a:gd name="connsiteX11" fmla="*/ 107950 w 11482387"/>
              <a:gd name="connsiteY11" fmla="*/ 6477000 h 6858000"/>
              <a:gd name="connsiteX12" fmla="*/ 123825 w 11482387"/>
              <a:gd name="connsiteY12" fmla="*/ 6440488 h 6858000"/>
              <a:gd name="connsiteX13" fmla="*/ 139700 w 11482387"/>
              <a:gd name="connsiteY13" fmla="*/ 6399213 h 6858000"/>
              <a:gd name="connsiteX14" fmla="*/ 155575 w 11482387"/>
              <a:gd name="connsiteY14" fmla="*/ 6353175 h 6858000"/>
              <a:gd name="connsiteX15" fmla="*/ 166687 w 11482387"/>
              <a:gd name="connsiteY15" fmla="*/ 6300788 h 6858000"/>
              <a:gd name="connsiteX16" fmla="*/ 173037 w 11482387"/>
              <a:gd name="connsiteY16" fmla="*/ 6240463 h 6858000"/>
              <a:gd name="connsiteX17" fmla="*/ 176212 w 11482387"/>
              <a:gd name="connsiteY17" fmla="*/ 6172200 h 6858000"/>
              <a:gd name="connsiteX18" fmla="*/ 173037 w 11482387"/>
              <a:gd name="connsiteY18" fmla="*/ 6103938 h 6858000"/>
              <a:gd name="connsiteX19" fmla="*/ 166687 w 11482387"/>
              <a:gd name="connsiteY19" fmla="*/ 6043613 h 6858000"/>
              <a:gd name="connsiteX20" fmla="*/ 155575 w 11482387"/>
              <a:gd name="connsiteY20" fmla="*/ 5991225 h 6858000"/>
              <a:gd name="connsiteX21" fmla="*/ 139700 w 11482387"/>
              <a:gd name="connsiteY21" fmla="*/ 5945188 h 6858000"/>
              <a:gd name="connsiteX22" fmla="*/ 123825 w 11482387"/>
              <a:gd name="connsiteY22" fmla="*/ 5903913 h 6858000"/>
              <a:gd name="connsiteX23" fmla="*/ 107950 w 11482387"/>
              <a:gd name="connsiteY23" fmla="*/ 5867400 h 6858000"/>
              <a:gd name="connsiteX24" fmla="*/ 88900 w 11482387"/>
              <a:gd name="connsiteY24" fmla="*/ 5829300 h 6858000"/>
              <a:gd name="connsiteX25" fmla="*/ 69850 w 11482387"/>
              <a:gd name="connsiteY25" fmla="*/ 5791200 h 6858000"/>
              <a:gd name="connsiteX26" fmla="*/ 50800 w 11482387"/>
              <a:gd name="connsiteY26" fmla="*/ 5754688 h 6858000"/>
              <a:gd name="connsiteX27" fmla="*/ 34925 w 11482387"/>
              <a:gd name="connsiteY27" fmla="*/ 5713413 h 6858000"/>
              <a:gd name="connsiteX28" fmla="*/ 20637 w 11482387"/>
              <a:gd name="connsiteY28" fmla="*/ 5667375 h 6858000"/>
              <a:gd name="connsiteX29" fmla="*/ 9525 w 11482387"/>
              <a:gd name="connsiteY29" fmla="*/ 5614988 h 6858000"/>
              <a:gd name="connsiteX30" fmla="*/ 1587 w 11482387"/>
              <a:gd name="connsiteY30" fmla="*/ 5554663 h 6858000"/>
              <a:gd name="connsiteX31" fmla="*/ 0 w 11482387"/>
              <a:gd name="connsiteY31" fmla="*/ 5486400 h 6858000"/>
              <a:gd name="connsiteX32" fmla="*/ 1587 w 11482387"/>
              <a:gd name="connsiteY32" fmla="*/ 5418138 h 6858000"/>
              <a:gd name="connsiteX33" fmla="*/ 9525 w 11482387"/>
              <a:gd name="connsiteY33" fmla="*/ 5357813 h 6858000"/>
              <a:gd name="connsiteX34" fmla="*/ 20637 w 11482387"/>
              <a:gd name="connsiteY34" fmla="*/ 5305425 h 6858000"/>
              <a:gd name="connsiteX35" fmla="*/ 34925 w 11482387"/>
              <a:gd name="connsiteY35" fmla="*/ 5259388 h 6858000"/>
              <a:gd name="connsiteX36" fmla="*/ 50800 w 11482387"/>
              <a:gd name="connsiteY36" fmla="*/ 5218113 h 6858000"/>
              <a:gd name="connsiteX37" fmla="*/ 69850 w 11482387"/>
              <a:gd name="connsiteY37" fmla="*/ 5181600 h 6858000"/>
              <a:gd name="connsiteX38" fmla="*/ 88900 w 11482387"/>
              <a:gd name="connsiteY38" fmla="*/ 5143500 h 6858000"/>
              <a:gd name="connsiteX39" fmla="*/ 107950 w 11482387"/>
              <a:gd name="connsiteY39" fmla="*/ 5105400 h 6858000"/>
              <a:gd name="connsiteX40" fmla="*/ 123825 w 11482387"/>
              <a:gd name="connsiteY40" fmla="*/ 5068888 h 6858000"/>
              <a:gd name="connsiteX41" fmla="*/ 139700 w 11482387"/>
              <a:gd name="connsiteY41" fmla="*/ 5027613 h 6858000"/>
              <a:gd name="connsiteX42" fmla="*/ 155575 w 11482387"/>
              <a:gd name="connsiteY42" fmla="*/ 4981575 h 6858000"/>
              <a:gd name="connsiteX43" fmla="*/ 166687 w 11482387"/>
              <a:gd name="connsiteY43" fmla="*/ 4929188 h 6858000"/>
              <a:gd name="connsiteX44" fmla="*/ 173037 w 11482387"/>
              <a:gd name="connsiteY44" fmla="*/ 4868863 h 6858000"/>
              <a:gd name="connsiteX45" fmla="*/ 176212 w 11482387"/>
              <a:gd name="connsiteY45" fmla="*/ 4800600 h 6858000"/>
              <a:gd name="connsiteX46" fmla="*/ 173037 w 11482387"/>
              <a:gd name="connsiteY46" fmla="*/ 4732338 h 6858000"/>
              <a:gd name="connsiteX47" fmla="*/ 166687 w 11482387"/>
              <a:gd name="connsiteY47" fmla="*/ 4672013 h 6858000"/>
              <a:gd name="connsiteX48" fmla="*/ 155575 w 11482387"/>
              <a:gd name="connsiteY48" fmla="*/ 4619625 h 6858000"/>
              <a:gd name="connsiteX49" fmla="*/ 139700 w 11482387"/>
              <a:gd name="connsiteY49" fmla="*/ 4573588 h 6858000"/>
              <a:gd name="connsiteX50" fmla="*/ 123825 w 11482387"/>
              <a:gd name="connsiteY50" fmla="*/ 4532313 h 6858000"/>
              <a:gd name="connsiteX51" fmla="*/ 107950 w 11482387"/>
              <a:gd name="connsiteY51" fmla="*/ 4495800 h 6858000"/>
              <a:gd name="connsiteX52" fmla="*/ 69850 w 11482387"/>
              <a:gd name="connsiteY52" fmla="*/ 4419600 h 6858000"/>
              <a:gd name="connsiteX53" fmla="*/ 50800 w 11482387"/>
              <a:gd name="connsiteY53" fmla="*/ 4383088 h 6858000"/>
              <a:gd name="connsiteX54" fmla="*/ 34925 w 11482387"/>
              <a:gd name="connsiteY54" fmla="*/ 4341813 h 6858000"/>
              <a:gd name="connsiteX55" fmla="*/ 20637 w 11482387"/>
              <a:gd name="connsiteY55" fmla="*/ 4295775 h 6858000"/>
              <a:gd name="connsiteX56" fmla="*/ 9525 w 11482387"/>
              <a:gd name="connsiteY56" fmla="*/ 4243388 h 6858000"/>
              <a:gd name="connsiteX57" fmla="*/ 1587 w 11482387"/>
              <a:gd name="connsiteY57" fmla="*/ 4183063 h 6858000"/>
              <a:gd name="connsiteX58" fmla="*/ 0 w 11482387"/>
              <a:gd name="connsiteY58" fmla="*/ 4114800 h 6858000"/>
              <a:gd name="connsiteX59" fmla="*/ 1587 w 11482387"/>
              <a:gd name="connsiteY59" fmla="*/ 4046538 h 6858000"/>
              <a:gd name="connsiteX60" fmla="*/ 9525 w 11482387"/>
              <a:gd name="connsiteY60" fmla="*/ 3986213 h 6858000"/>
              <a:gd name="connsiteX61" fmla="*/ 20637 w 11482387"/>
              <a:gd name="connsiteY61" fmla="*/ 3933825 h 6858000"/>
              <a:gd name="connsiteX62" fmla="*/ 34925 w 11482387"/>
              <a:gd name="connsiteY62" fmla="*/ 3887788 h 6858000"/>
              <a:gd name="connsiteX63" fmla="*/ 50800 w 11482387"/>
              <a:gd name="connsiteY63" fmla="*/ 3846513 h 6858000"/>
              <a:gd name="connsiteX64" fmla="*/ 69850 w 11482387"/>
              <a:gd name="connsiteY64" fmla="*/ 3810000 h 6858000"/>
              <a:gd name="connsiteX65" fmla="*/ 88900 w 11482387"/>
              <a:gd name="connsiteY65" fmla="*/ 3771900 h 6858000"/>
              <a:gd name="connsiteX66" fmla="*/ 107950 w 11482387"/>
              <a:gd name="connsiteY66" fmla="*/ 3733800 h 6858000"/>
              <a:gd name="connsiteX67" fmla="*/ 123825 w 11482387"/>
              <a:gd name="connsiteY67" fmla="*/ 3697288 h 6858000"/>
              <a:gd name="connsiteX68" fmla="*/ 139700 w 11482387"/>
              <a:gd name="connsiteY68" fmla="*/ 3656013 h 6858000"/>
              <a:gd name="connsiteX69" fmla="*/ 155575 w 11482387"/>
              <a:gd name="connsiteY69" fmla="*/ 3609975 h 6858000"/>
              <a:gd name="connsiteX70" fmla="*/ 166687 w 11482387"/>
              <a:gd name="connsiteY70" fmla="*/ 3557588 h 6858000"/>
              <a:gd name="connsiteX71" fmla="*/ 173037 w 11482387"/>
              <a:gd name="connsiteY71" fmla="*/ 3497263 h 6858000"/>
              <a:gd name="connsiteX72" fmla="*/ 176212 w 11482387"/>
              <a:gd name="connsiteY72" fmla="*/ 3427413 h 6858000"/>
              <a:gd name="connsiteX73" fmla="*/ 173037 w 11482387"/>
              <a:gd name="connsiteY73" fmla="*/ 3360738 h 6858000"/>
              <a:gd name="connsiteX74" fmla="*/ 166687 w 11482387"/>
              <a:gd name="connsiteY74" fmla="*/ 3300413 h 6858000"/>
              <a:gd name="connsiteX75" fmla="*/ 155575 w 11482387"/>
              <a:gd name="connsiteY75" fmla="*/ 3248025 h 6858000"/>
              <a:gd name="connsiteX76" fmla="*/ 139700 w 11482387"/>
              <a:gd name="connsiteY76" fmla="*/ 3201988 h 6858000"/>
              <a:gd name="connsiteX77" fmla="*/ 123825 w 11482387"/>
              <a:gd name="connsiteY77" fmla="*/ 3160713 h 6858000"/>
              <a:gd name="connsiteX78" fmla="*/ 107950 w 11482387"/>
              <a:gd name="connsiteY78" fmla="*/ 3124200 h 6858000"/>
              <a:gd name="connsiteX79" fmla="*/ 88900 w 11482387"/>
              <a:gd name="connsiteY79" fmla="*/ 3086100 h 6858000"/>
              <a:gd name="connsiteX80" fmla="*/ 69850 w 11482387"/>
              <a:gd name="connsiteY80" fmla="*/ 3048000 h 6858000"/>
              <a:gd name="connsiteX81" fmla="*/ 50800 w 11482387"/>
              <a:gd name="connsiteY81" fmla="*/ 3011488 h 6858000"/>
              <a:gd name="connsiteX82" fmla="*/ 34925 w 11482387"/>
              <a:gd name="connsiteY82" fmla="*/ 2970213 h 6858000"/>
              <a:gd name="connsiteX83" fmla="*/ 20637 w 11482387"/>
              <a:gd name="connsiteY83" fmla="*/ 2924175 h 6858000"/>
              <a:gd name="connsiteX84" fmla="*/ 9525 w 11482387"/>
              <a:gd name="connsiteY84" fmla="*/ 2871788 h 6858000"/>
              <a:gd name="connsiteX85" fmla="*/ 1587 w 11482387"/>
              <a:gd name="connsiteY85" fmla="*/ 2811463 h 6858000"/>
              <a:gd name="connsiteX86" fmla="*/ 0 w 11482387"/>
              <a:gd name="connsiteY86" fmla="*/ 2743200 h 6858000"/>
              <a:gd name="connsiteX87" fmla="*/ 1587 w 11482387"/>
              <a:gd name="connsiteY87" fmla="*/ 2674938 h 6858000"/>
              <a:gd name="connsiteX88" fmla="*/ 9525 w 11482387"/>
              <a:gd name="connsiteY88" fmla="*/ 2614613 h 6858000"/>
              <a:gd name="connsiteX89" fmla="*/ 20637 w 11482387"/>
              <a:gd name="connsiteY89" fmla="*/ 2562225 h 6858000"/>
              <a:gd name="connsiteX90" fmla="*/ 34925 w 11482387"/>
              <a:gd name="connsiteY90" fmla="*/ 2516188 h 6858000"/>
              <a:gd name="connsiteX91" fmla="*/ 50800 w 11482387"/>
              <a:gd name="connsiteY91" fmla="*/ 2474913 h 6858000"/>
              <a:gd name="connsiteX92" fmla="*/ 69850 w 11482387"/>
              <a:gd name="connsiteY92" fmla="*/ 2438400 h 6858000"/>
              <a:gd name="connsiteX93" fmla="*/ 88900 w 11482387"/>
              <a:gd name="connsiteY93" fmla="*/ 2400300 h 6858000"/>
              <a:gd name="connsiteX94" fmla="*/ 107950 w 11482387"/>
              <a:gd name="connsiteY94" fmla="*/ 2362200 h 6858000"/>
              <a:gd name="connsiteX95" fmla="*/ 123825 w 11482387"/>
              <a:gd name="connsiteY95" fmla="*/ 2325688 h 6858000"/>
              <a:gd name="connsiteX96" fmla="*/ 139700 w 11482387"/>
              <a:gd name="connsiteY96" fmla="*/ 2284413 h 6858000"/>
              <a:gd name="connsiteX97" fmla="*/ 155575 w 11482387"/>
              <a:gd name="connsiteY97" fmla="*/ 2238375 h 6858000"/>
              <a:gd name="connsiteX98" fmla="*/ 166687 w 11482387"/>
              <a:gd name="connsiteY98" fmla="*/ 2185988 h 6858000"/>
              <a:gd name="connsiteX99" fmla="*/ 173037 w 11482387"/>
              <a:gd name="connsiteY99" fmla="*/ 2125663 h 6858000"/>
              <a:gd name="connsiteX100" fmla="*/ 176212 w 11482387"/>
              <a:gd name="connsiteY100" fmla="*/ 2057400 h 6858000"/>
              <a:gd name="connsiteX101" fmla="*/ 173037 w 11482387"/>
              <a:gd name="connsiteY101" fmla="*/ 1989138 h 6858000"/>
              <a:gd name="connsiteX102" fmla="*/ 166687 w 11482387"/>
              <a:gd name="connsiteY102" fmla="*/ 1928813 h 6858000"/>
              <a:gd name="connsiteX103" fmla="*/ 155575 w 11482387"/>
              <a:gd name="connsiteY103" fmla="*/ 1876425 h 6858000"/>
              <a:gd name="connsiteX104" fmla="*/ 139700 w 11482387"/>
              <a:gd name="connsiteY104" fmla="*/ 1830388 h 6858000"/>
              <a:gd name="connsiteX105" fmla="*/ 123825 w 11482387"/>
              <a:gd name="connsiteY105" fmla="*/ 1789113 h 6858000"/>
              <a:gd name="connsiteX106" fmla="*/ 107950 w 11482387"/>
              <a:gd name="connsiteY106" fmla="*/ 1752600 h 6858000"/>
              <a:gd name="connsiteX107" fmla="*/ 88900 w 11482387"/>
              <a:gd name="connsiteY107" fmla="*/ 1714500 h 6858000"/>
              <a:gd name="connsiteX108" fmla="*/ 69850 w 11482387"/>
              <a:gd name="connsiteY108" fmla="*/ 1676400 h 6858000"/>
              <a:gd name="connsiteX109" fmla="*/ 50800 w 11482387"/>
              <a:gd name="connsiteY109" fmla="*/ 1639888 h 6858000"/>
              <a:gd name="connsiteX110" fmla="*/ 34925 w 11482387"/>
              <a:gd name="connsiteY110" fmla="*/ 1598613 h 6858000"/>
              <a:gd name="connsiteX111" fmla="*/ 20637 w 11482387"/>
              <a:gd name="connsiteY111" fmla="*/ 1552575 h 6858000"/>
              <a:gd name="connsiteX112" fmla="*/ 9525 w 11482387"/>
              <a:gd name="connsiteY112" fmla="*/ 1500188 h 6858000"/>
              <a:gd name="connsiteX113" fmla="*/ 1587 w 11482387"/>
              <a:gd name="connsiteY113" fmla="*/ 1439863 h 6858000"/>
              <a:gd name="connsiteX114" fmla="*/ 0 w 11482387"/>
              <a:gd name="connsiteY114" fmla="*/ 1371600 h 6858000"/>
              <a:gd name="connsiteX115" fmla="*/ 1587 w 11482387"/>
              <a:gd name="connsiteY115" fmla="*/ 1303338 h 6858000"/>
              <a:gd name="connsiteX116" fmla="*/ 9525 w 11482387"/>
              <a:gd name="connsiteY116" fmla="*/ 1243013 h 6858000"/>
              <a:gd name="connsiteX117" fmla="*/ 20637 w 11482387"/>
              <a:gd name="connsiteY117" fmla="*/ 1190625 h 6858000"/>
              <a:gd name="connsiteX118" fmla="*/ 34925 w 11482387"/>
              <a:gd name="connsiteY118" fmla="*/ 1144588 h 6858000"/>
              <a:gd name="connsiteX119" fmla="*/ 50800 w 11482387"/>
              <a:gd name="connsiteY119" fmla="*/ 1103313 h 6858000"/>
              <a:gd name="connsiteX120" fmla="*/ 69850 w 11482387"/>
              <a:gd name="connsiteY120" fmla="*/ 1066800 h 6858000"/>
              <a:gd name="connsiteX121" fmla="*/ 88900 w 11482387"/>
              <a:gd name="connsiteY121" fmla="*/ 1028700 h 6858000"/>
              <a:gd name="connsiteX122" fmla="*/ 107950 w 11482387"/>
              <a:gd name="connsiteY122" fmla="*/ 990600 h 6858000"/>
              <a:gd name="connsiteX123" fmla="*/ 123825 w 11482387"/>
              <a:gd name="connsiteY123" fmla="*/ 954088 h 6858000"/>
              <a:gd name="connsiteX124" fmla="*/ 139700 w 11482387"/>
              <a:gd name="connsiteY124" fmla="*/ 912813 h 6858000"/>
              <a:gd name="connsiteX125" fmla="*/ 155575 w 11482387"/>
              <a:gd name="connsiteY125" fmla="*/ 866775 h 6858000"/>
              <a:gd name="connsiteX126" fmla="*/ 166687 w 11482387"/>
              <a:gd name="connsiteY126" fmla="*/ 814388 h 6858000"/>
              <a:gd name="connsiteX127" fmla="*/ 173037 w 11482387"/>
              <a:gd name="connsiteY127" fmla="*/ 754063 h 6858000"/>
              <a:gd name="connsiteX128" fmla="*/ 176212 w 11482387"/>
              <a:gd name="connsiteY128" fmla="*/ 685800 h 6858000"/>
              <a:gd name="connsiteX129" fmla="*/ 173037 w 11482387"/>
              <a:gd name="connsiteY129" fmla="*/ 617538 h 6858000"/>
              <a:gd name="connsiteX130" fmla="*/ 166687 w 11482387"/>
              <a:gd name="connsiteY130" fmla="*/ 557213 h 6858000"/>
              <a:gd name="connsiteX131" fmla="*/ 155575 w 11482387"/>
              <a:gd name="connsiteY131" fmla="*/ 504825 h 6858000"/>
              <a:gd name="connsiteX132" fmla="*/ 139700 w 11482387"/>
              <a:gd name="connsiteY132" fmla="*/ 458788 h 6858000"/>
              <a:gd name="connsiteX133" fmla="*/ 123825 w 11482387"/>
              <a:gd name="connsiteY133" fmla="*/ 417513 h 6858000"/>
              <a:gd name="connsiteX134" fmla="*/ 107950 w 11482387"/>
              <a:gd name="connsiteY134" fmla="*/ 381000 h 6858000"/>
              <a:gd name="connsiteX135" fmla="*/ 88900 w 11482387"/>
              <a:gd name="connsiteY135" fmla="*/ 342900 h 6858000"/>
              <a:gd name="connsiteX136" fmla="*/ 69850 w 11482387"/>
              <a:gd name="connsiteY136" fmla="*/ 304800 h 6858000"/>
              <a:gd name="connsiteX137" fmla="*/ 50800 w 11482387"/>
              <a:gd name="connsiteY137" fmla="*/ 268288 h 6858000"/>
              <a:gd name="connsiteX138" fmla="*/ 34925 w 11482387"/>
              <a:gd name="connsiteY138" fmla="*/ 227013 h 6858000"/>
              <a:gd name="connsiteX139" fmla="*/ 20637 w 11482387"/>
              <a:gd name="connsiteY139" fmla="*/ 180975 h 6858000"/>
              <a:gd name="connsiteX140" fmla="*/ 9525 w 11482387"/>
              <a:gd name="connsiteY140" fmla="*/ 128588 h 6858000"/>
              <a:gd name="connsiteX141" fmla="*/ 1587 w 11482387"/>
              <a:gd name="connsiteY141" fmla="*/ 682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482387" h="6858000">
                <a:moveTo>
                  <a:pt x="0" y="0"/>
                </a:moveTo>
                <a:lnTo>
                  <a:pt x="11482387" y="0"/>
                </a:lnTo>
                <a:lnTo>
                  <a:pt x="11482387" y="6858000"/>
                </a:lnTo>
                <a:lnTo>
                  <a:pt x="0" y="6858000"/>
                </a:lnTo>
                <a:lnTo>
                  <a:pt x="1587" y="6789738"/>
                </a:lnTo>
                <a:lnTo>
                  <a:pt x="9525" y="6729413"/>
                </a:lnTo>
                <a:lnTo>
                  <a:pt x="20637" y="6677025"/>
                </a:lnTo>
                <a:lnTo>
                  <a:pt x="34925" y="6630988"/>
                </a:lnTo>
                <a:lnTo>
                  <a:pt x="50800" y="6589713"/>
                </a:lnTo>
                <a:lnTo>
                  <a:pt x="69850" y="6553200"/>
                </a:lnTo>
                <a:lnTo>
                  <a:pt x="88900" y="6515100"/>
                </a:lnTo>
                <a:lnTo>
                  <a:pt x="107950" y="6477000"/>
                </a:lnTo>
                <a:lnTo>
                  <a:pt x="123825" y="6440488"/>
                </a:lnTo>
                <a:lnTo>
                  <a:pt x="139700" y="6399213"/>
                </a:lnTo>
                <a:lnTo>
                  <a:pt x="155575" y="6353175"/>
                </a:lnTo>
                <a:lnTo>
                  <a:pt x="166687" y="6300788"/>
                </a:lnTo>
                <a:lnTo>
                  <a:pt x="173037" y="6240463"/>
                </a:lnTo>
                <a:lnTo>
                  <a:pt x="176212" y="6172200"/>
                </a:lnTo>
                <a:lnTo>
                  <a:pt x="173037" y="6103938"/>
                </a:lnTo>
                <a:lnTo>
                  <a:pt x="166687" y="6043613"/>
                </a:lnTo>
                <a:lnTo>
                  <a:pt x="155575" y="5991225"/>
                </a:lnTo>
                <a:lnTo>
                  <a:pt x="139700" y="5945188"/>
                </a:lnTo>
                <a:lnTo>
                  <a:pt x="123825" y="5903913"/>
                </a:lnTo>
                <a:lnTo>
                  <a:pt x="107950" y="5867400"/>
                </a:lnTo>
                <a:lnTo>
                  <a:pt x="88900" y="5829300"/>
                </a:lnTo>
                <a:lnTo>
                  <a:pt x="69850" y="5791200"/>
                </a:lnTo>
                <a:lnTo>
                  <a:pt x="50800" y="5754688"/>
                </a:lnTo>
                <a:lnTo>
                  <a:pt x="34925" y="5713413"/>
                </a:lnTo>
                <a:lnTo>
                  <a:pt x="20637" y="5667375"/>
                </a:lnTo>
                <a:lnTo>
                  <a:pt x="9525" y="5614988"/>
                </a:lnTo>
                <a:lnTo>
                  <a:pt x="1587" y="5554663"/>
                </a:lnTo>
                <a:lnTo>
                  <a:pt x="0" y="5486400"/>
                </a:lnTo>
                <a:lnTo>
                  <a:pt x="1587" y="5418138"/>
                </a:lnTo>
                <a:lnTo>
                  <a:pt x="9525" y="5357813"/>
                </a:lnTo>
                <a:lnTo>
                  <a:pt x="20637" y="5305425"/>
                </a:lnTo>
                <a:lnTo>
                  <a:pt x="34925" y="5259388"/>
                </a:lnTo>
                <a:lnTo>
                  <a:pt x="50800" y="5218113"/>
                </a:lnTo>
                <a:lnTo>
                  <a:pt x="69850" y="5181600"/>
                </a:lnTo>
                <a:lnTo>
                  <a:pt x="88900" y="5143500"/>
                </a:lnTo>
                <a:lnTo>
                  <a:pt x="107950" y="5105400"/>
                </a:lnTo>
                <a:lnTo>
                  <a:pt x="123825" y="5068888"/>
                </a:lnTo>
                <a:lnTo>
                  <a:pt x="139700" y="5027613"/>
                </a:lnTo>
                <a:lnTo>
                  <a:pt x="155575" y="4981575"/>
                </a:lnTo>
                <a:lnTo>
                  <a:pt x="166687" y="4929188"/>
                </a:lnTo>
                <a:lnTo>
                  <a:pt x="173037" y="4868863"/>
                </a:lnTo>
                <a:lnTo>
                  <a:pt x="176212" y="4800600"/>
                </a:lnTo>
                <a:lnTo>
                  <a:pt x="173037" y="4732338"/>
                </a:lnTo>
                <a:lnTo>
                  <a:pt x="166687" y="4672013"/>
                </a:lnTo>
                <a:lnTo>
                  <a:pt x="155575" y="4619625"/>
                </a:lnTo>
                <a:lnTo>
                  <a:pt x="139700" y="4573588"/>
                </a:lnTo>
                <a:lnTo>
                  <a:pt x="123825" y="4532313"/>
                </a:lnTo>
                <a:lnTo>
                  <a:pt x="107950" y="4495800"/>
                </a:lnTo>
                <a:lnTo>
                  <a:pt x="69850" y="4419600"/>
                </a:lnTo>
                <a:lnTo>
                  <a:pt x="50800" y="4383088"/>
                </a:lnTo>
                <a:lnTo>
                  <a:pt x="34925" y="4341813"/>
                </a:lnTo>
                <a:lnTo>
                  <a:pt x="20637" y="4295775"/>
                </a:lnTo>
                <a:lnTo>
                  <a:pt x="9525" y="4243388"/>
                </a:lnTo>
                <a:lnTo>
                  <a:pt x="1587" y="4183063"/>
                </a:lnTo>
                <a:lnTo>
                  <a:pt x="0" y="4114800"/>
                </a:lnTo>
                <a:lnTo>
                  <a:pt x="1587" y="4046538"/>
                </a:lnTo>
                <a:lnTo>
                  <a:pt x="9525" y="3986213"/>
                </a:lnTo>
                <a:lnTo>
                  <a:pt x="20637" y="3933825"/>
                </a:lnTo>
                <a:lnTo>
                  <a:pt x="34925" y="3887788"/>
                </a:lnTo>
                <a:lnTo>
                  <a:pt x="50800" y="3846513"/>
                </a:lnTo>
                <a:lnTo>
                  <a:pt x="69850" y="3810000"/>
                </a:lnTo>
                <a:lnTo>
                  <a:pt x="88900" y="3771900"/>
                </a:lnTo>
                <a:lnTo>
                  <a:pt x="107950" y="3733800"/>
                </a:lnTo>
                <a:lnTo>
                  <a:pt x="123825" y="3697288"/>
                </a:lnTo>
                <a:lnTo>
                  <a:pt x="139700" y="3656013"/>
                </a:lnTo>
                <a:lnTo>
                  <a:pt x="155575" y="3609975"/>
                </a:lnTo>
                <a:lnTo>
                  <a:pt x="166687" y="3557588"/>
                </a:lnTo>
                <a:lnTo>
                  <a:pt x="173037" y="3497263"/>
                </a:lnTo>
                <a:lnTo>
                  <a:pt x="176212" y="3427413"/>
                </a:lnTo>
                <a:lnTo>
                  <a:pt x="173037" y="3360738"/>
                </a:lnTo>
                <a:lnTo>
                  <a:pt x="166687" y="3300413"/>
                </a:lnTo>
                <a:lnTo>
                  <a:pt x="155575" y="3248025"/>
                </a:lnTo>
                <a:lnTo>
                  <a:pt x="139700" y="3201988"/>
                </a:lnTo>
                <a:lnTo>
                  <a:pt x="123825" y="3160713"/>
                </a:lnTo>
                <a:lnTo>
                  <a:pt x="107950" y="3124200"/>
                </a:lnTo>
                <a:lnTo>
                  <a:pt x="88900" y="3086100"/>
                </a:lnTo>
                <a:lnTo>
                  <a:pt x="69850" y="3048000"/>
                </a:lnTo>
                <a:lnTo>
                  <a:pt x="50800" y="3011488"/>
                </a:lnTo>
                <a:lnTo>
                  <a:pt x="34925" y="2970213"/>
                </a:lnTo>
                <a:lnTo>
                  <a:pt x="20637" y="2924175"/>
                </a:lnTo>
                <a:lnTo>
                  <a:pt x="9525" y="2871788"/>
                </a:lnTo>
                <a:lnTo>
                  <a:pt x="1587" y="2811463"/>
                </a:lnTo>
                <a:lnTo>
                  <a:pt x="0" y="2743200"/>
                </a:lnTo>
                <a:lnTo>
                  <a:pt x="1587" y="2674938"/>
                </a:lnTo>
                <a:lnTo>
                  <a:pt x="9525" y="2614613"/>
                </a:lnTo>
                <a:lnTo>
                  <a:pt x="20637" y="2562225"/>
                </a:lnTo>
                <a:lnTo>
                  <a:pt x="34925" y="2516188"/>
                </a:lnTo>
                <a:lnTo>
                  <a:pt x="50800" y="2474913"/>
                </a:lnTo>
                <a:lnTo>
                  <a:pt x="69850" y="2438400"/>
                </a:lnTo>
                <a:lnTo>
                  <a:pt x="88900" y="2400300"/>
                </a:lnTo>
                <a:lnTo>
                  <a:pt x="107950" y="2362200"/>
                </a:lnTo>
                <a:lnTo>
                  <a:pt x="123825" y="2325688"/>
                </a:lnTo>
                <a:lnTo>
                  <a:pt x="139700" y="2284413"/>
                </a:lnTo>
                <a:lnTo>
                  <a:pt x="155575" y="2238375"/>
                </a:lnTo>
                <a:lnTo>
                  <a:pt x="166687" y="2185988"/>
                </a:lnTo>
                <a:lnTo>
                  <a:pt x="173037" y="2125663"/>
                </a:lnTo>
                <a:lnTo>
                  <a:pt x="176212" y="2057400"/>
                </a:lnTo>
                <a:lnTo>
                  <a:pt x="173037" y="1989138"/>
                </a:lnTo>
                <a:lnTo>
                  <a:pt x="166687" y="1928813"/>
                </a:lnTo>
                <a:lnTo>
                  <a:pt x="155575" y="1876425"/>
                </a:lnTo>
                <a:lnTo>
                  <a:pt x="139700" y="1830388"/>
                </a:lnTo>
                <a:lnTo>
                  <a:pt x="123825" y="1789113"/>
                </a:lnTo>
                <a:lnTo>
                  <a:pt x="107950" y="1752600"/>
                </a:lnTo>
                <a:lnTo>
                  <a:pt x="88900" y="1714500"/>
                </a:lnTo>
                <a:lnTo>
                  <a:pt x="69850" y="1676400"/>
                </a:lnTo>
                <a:lnTo>
                  <a:pt x="50800" y="1639888"/>
                </a:lnTo>
                <a:lnTo>
                  <a:pt x="34925" y="1598613"/>
                </a:lnTo>
                <a:lnTo>
                  <a:pt x="20637" y="1552575"/>
                </a:lnTo>
                <a:lnTo>
                  <a:pt x="9525" y="1500188"/>
                </a:lnTo>
                <a:lnTo>
                  <a:pt x="1587" y="1439863"/>
                </a:lnTo>
                <a:lnTo>
                  <a:pt x="0" y="1371600"/>
                </a:lnTo>
                <a:lnTo>
                  <a:pt x="1587" y="1303338"/>
                </a:lnTo>
                <a:lnTo>
                  <a:pt x="9525" y="1243013"/>
                </a:lnTo>
                <a:lnTo>
                  <a:pt x="20637" y="1190625"/>
                </a:lnTo>
                <a:lnTo>
                  <a:pt x="34925" y="1144588"/>
                </a:lnTo>
                <a:lnTo>
                  <a:pt x="50800" y="1103313"/>
                </a:lnTo>
                <a:lnTo>
                  <a:pt x="69850" y="1066800"/>
                </a:lnTo>
                <a:lnTo>
                  <a:pt x="88900" y="1028700"/>
                </a:lnTo>
                <a:lnTo>
                  <a:pt x="107950" y="990600"/>
                </a:lnTo>
                <a:lnTo>
                  <a:pt x="123825" y="954088"/>
                </a:lnTo>
                <a:lnTo>
                  <a:pt x="139700" y="912813"/>
                </a:lnTo>
                <a:lnTo>
                  <a:pt x="155575" y="866775"/>
                </a:lnTo>
                <a:lnTo>
                  <a:pt x="166687" y="814388"/>
                </a:lnTo>
                <a:lnTo>
                  <a:pt x="173037" y="754063"/>
                </a:lnTo>
                <a:lnTo>
                  <a:pt x="176212" y="685800"/>
                </a:lnTo>
                <a:lnTo>
                  <a:pt x="173037" y="617538"/>
                </a:lnTo>
                <a:lnTo>
                  <a:pt x="166687" y="557213"/>
                </a:lnTo>
                <a:lnTo>
                  <a:pt x="155575" y="504825"/>
                </a:lnTo>
                <a:lnTo>
                  <a:pt x="139700" y="458788"/>
                </a:lnTo>
                <a:lnTo>
                  <a:pt x="123825" y="417513"/>
                </a:lnTo>
                <a:lnTo>
                  <a:pt x="107950" y="381000"/>
                </a:lnTo>
                <a:lnTo>
                  <a:pt x="88900" y="342900"/>
                </a:lnTo>
                <a:lnTo>
                  <a:pt x="69850" y="304800"/>
                </a:lnTo>
                <a:lnTo>
                  <a:pt x="50800" y="268288"/>
                </a:lnTo>
                <a:lnTo>
                  <a:pt x="34925" y="227013"/>
                </a:lnTo>
                <a:lnTo>
                  <a:pt x="20637" y="180975"/>
                </a:lnTo>
                <a:lnTo>
                  <a:pt x="9525" y="128588"/>
                </a:lnTo>
                <a:lnTo>
                  <a:pt x="1587" y="68263"/>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0B5F5A-B0B0-9748-970D-DFD2E22BDA93}"/>
              </a:ext>
            </a:extLst>
          </p:cNvPr>
          <p:cNvSpPr>
            <a:spLocks noGrp="1"/>
          </p:cNvSpPr>
          <p:nvPr>
            <p:ph type="title"/>
          </p:nvPr>
        </p:nvSpPr>
        <p:spPr>
          <a:xfrm>
            <a:off x="1251678" y="382385"/>
            <a:ext cx="10178322" cy="1492132"/>
          </a:xfrm>
        </p:spPr>
        <p:txBody>
          <a:bodyPr>
            <a:normAutofit/>
          </a:bodyPr>
          <a:lstStyle/>
          <a:p>
            <a:r>
              <a:rPr lang="en-US" dirty="0"/>
              <a:t>Linear and non-linear Narratives</a:t>
            </a:r>
          </a:p>
        </p:txBody>
      </p:sp>
      <p:sp>
        <p:nvSpPr>
          <p:cNvPr id="3" name="Content Placeholder 2">
            <a:extLst>
              <a:ext uri="{FF2B5EF4-FFF2-40B4-BE49-F238E27FC236}">
                <a16:creationId xmlns:a16="http://schemas.microsoft.com/office/drawing/2014/main" id="{88822527-34C2-6047-87AF-A78285BAD042}"/>
              </a:ext>
            </a:extLst>
          </p:cNvPr>
          <p:cNvSpPr>
            <a:spLocks noGrp="1"/>
          </p:cNvSpPr>
          <p:nvPr>
            <p:ph idx="1"/>
          </p:nvPr>
        </p:nvSpPr>
        <p:spPr>
          <a:xfrm>
            <a:off x="1251678" y="2286001"/>
            <a:ext cx="4950339" cy="3593591"/>
          </a:xfrm>
        </p:spPr>
        <p:txBody>
          <a:bodyPr>
            <a:normAutofit lnSpcReduction="10000"/>
          </a:bodyPr>
          <a:lstStyle/>
          <a:p>
            <a:pPr marL="0" indent="0">
              <a:lnSpc>
                <a:spcPct val="100000"/>
              </a:lnSpc>
              <a:buNone/>
            </a:pPr>
            <a:r>
              <a:rPr lang="en-US" sz="1400" dirty="0"/>
              <a:t>Most stories have a beginning, middle and end. Most stories unfold in that natural order, starting at the beginning and finishing at the end. This is called a Linear narrative – because the story runs like a straight line.</a:t>
            </a:r>
          </a:p>
          <a:p>
            <a:pPr marL="0" indent="0">
              <a:lnSpc>
                <a:spcPct val="100000"/>
              </a:lnSpc>
              <a:buNone/>
            </a:pPr>
            <a:endParaRPr lang="en-US" sz="1400" dirty="0"/>
          </a:p>
          <a:p>
            <a:pPr marL="0" indent="0">
              <a:lnSpc>
                <a:spcPct val="100000"/>
              </a:lnSpc>
              <a:buNone/>
            </a:pPr>
            <a:r>
              <a:rPr lang="en-US" sz="1400" dirty="0"/>
              <a:t>Films don’t have to be told in this way. Sometimes, films use </a:t>
            </a:r>
            <a:r>
              <a:rPr lang="en-US" sz="1400" b="1" u="sng" dirty="0"/>
              <a:t>Prologues</a:t>
            </a:r>
            <a:r>
              <a:rPr lang="en-US" sz="1400" dirty="0"/>
              <a:t> and </a:t>
            </a:r>
            <a:r>
              <a:rPr lang="en-US" sz="1400" b="1" u="sng" dirty="0"/>
              <a:t>Epilogues</a:t>
            </a:r>
            <a:r>
              <a:rPr lang="en-US" sz="1400" dirty="0"/>
              <a:t> to tell us information that happened before or after the main part of a film. Look at the example below, consider how the Prologue is used to give exposition.</a:t>
            </a:r>
            <a:r>
              <a:rPr lang="en-GB" sz="1400" dirty="0">
                <a:hlinkClick r:id="rId3"/>
              </a:rPr>
              <a:t> https://www.youtube.com/watch?v=x2rDrKUb6bM</a:t>
            </a:r>
            <a:endParaRPr lang="en-GB" sz="1400" dirty="0"/>
          </a:p>
          <a:p>
            <a:pPr marL="0" indent="0">
              <a:lnSpc>
                <a:spcPct val="100000"/>
              </a:lnSpc>
              <a:buNone/>
            </a:pPr>
            <a:endParaRPr lang="en-GB" sz="1400" dirty="0"/>
          </a:p>
          <a:p>
            <a:pPr marL="0" indent="0">
              <a:lnSpc>
                <a:spcPct val="100000"/>
              </a:lnSpc>
              <a:buNone/>
            </a:pPr>
            <a:r>
              <a:rPr lang="en-US" sz="1400" dirty="0"/>
              <a:t>Films may play around with narrative order to confuse or surprise us. The film </a:t>
            </a:r>
            <a:r>
              <a:rPr lang="en-US" sz="1400" i="1" dirty="0"/>
              <a:t>Memento</a:t>
            </a:r>
            <a:r>
              <a:rPr lang="en-US" sz="1400" dirty="0"/>
              <a:t> is told backwards: starting at the end and ending at the beginning. </a:t>
            </a:r>
            <a:r>
              <a:rPr lang="en-US" sz="1400" i="1" dirty="0"/>
              <a:t>Tenet</a:t>
            </a:r>
            <a:r>
              <a:rPr lang="en-US" sz="1400" dirty="0"/>
              <a:t> is a palindrome: the same backwards as it is forwards.</a:t>
            </a:r>
          </a:p>
        </p:txBody>
      </p:sp>
      <p:pic>
        <p:nvPicPr>
          <p:cNvPr id="3074" name="Picture 2" descr="Image result for linear narrative alternatives">
            <a:extLst>
              <a:ext uri="{FF2B5EF4-FFF2-40B4-BE49-F238E27FC236}">
                <a16:creationId xmlns:a16="http://schemas.microsoft.com/office/drawing/2014/main" id="{E20498E3-A194-B045-8309-74881BFB9E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3272" y="2286001"/>
            <a:ext cx="3679115" cy="2759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54992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7" y="645105"/>
            <a:ext cx="4357499" cy="1320855"/>
          </a:xfrm>
        </p:spPr>
        <p:txBody>
          <a:bodyPr vert="horz" lIns="91440" tIns="45720" rIns="91440" bIns="45720" rtlCol="0" anchor="t">
            <a:normAutofit/>
          </a:bodyPr>
          <a:lstStyle/>
          <a:p>
            <a:r>
              <a:rPr lang="en-US" sz="4400"/>
              <a:t>Symbolism in storytelling</a:t>
            </a:r>
          </a:p>
        </p:txBody>
      </p:sp>
      <p:sp>
        <p:nvSpPr>
          <p:cNvPr id="4" name="TextBox 3">
            <a:extLst>
              <a:ext uri="{FF2B5EF4-FFF2-40B4-BE49-F238E27FC236}">
                <a16:creationId xmlns:a16="http://schemas.microsoft.com/office/drawing/2014/main" id="{B904A84D-5741-7442-B0A8-1FBDA6608246}"/>
              </a:ext>
            </a:extLst>
          </p:cNvPr>
          <p:cNvSpPr txBox="1"/>
          <p:nvPr/>
        </p:nvSpPr>
        <p:spPr>
          <a:xfrm>
            <a:off x="1251678" y="2286001"/>
            <a:ext cx="4363595" cy="3593591"/>
          </a:xfrm>
          <a:prstGeom prst="rect">
            <a:avLst/>
          </a:prstGeom>
        </p:spPr>
        <p:txBody>
          <a:bodyPr vert="horz" lIns="91440" tIns="45720" rIns="91440" bIns="45720" rtlCol="0">
            <a:normAutofit/>
          </a:bodyPr>
          <a:lstStyle/>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Watch the following scene from Toy Story. Using all your knowledge of story structure, narrative expectations and </a:t>
            </a:r>
            <a:r>
              <a:rPr lang="en-US" dirty="0" err="1">
                <a:solidFill>
                  <a:schemeClr val="tx1">
                    <a:lumMod val="65000"/>
                    <a:lumOff val="35000"/>
                  </a:schemeClr>
                </a:solidFill>
              </a:rPr>
              <a:t>colour</a:t>
            </a:r>
            <a:r>
              <a:rPr lang="en-US" dirty="0">
                <a:solidFill>
                  <a:schemeClr val="tx1">
                    <a:lumMod val="65000"/>
                    <a:lumOff val="35000"/>
                  </a:schemeClr>
                </a:solidFill>
              </a:rPr>
              <a:t> theory from Unit 1, break down how the scene reveals character and plot through its actions and dialogue.</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hlinkClick r:id="rId2"/>
              </a:rPr>
              <a:t>https://www.youtube.com/watch?v=RvO2Eg-rUG8</a:t>
            </a:r>
            <a:endParaRPr lang="en-US" dirty="0">
              <a:solidFill>
                <a:schemeClr val="tx1">
                  <a:lumMod val="65000"/>
                  <a:lumOff val="35000"/>
                </a:schemeClr>
              </a:solidFill>
            </a:endParaRPr>
          </a:p>
        </p:txBody>
      </p:sp>
      <p:pic>
        <p:nvPicPr>
          <p:cNvPr id="5122" name="Picture 2" descr="Image result for toy story">
            <a:extLst>
              <a:ext uri="{FF2B5EF4-FFF2-40B4-BE49-F238E27FC236}">
                <a16:creationId xmlns:a16="http://schemas.microsoft.com/office/drawing/2014/main" id="{105229D0-5ED4-A642-A276-05A6F7F834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34" r="19836" b="1"/>
          <a:stretch/>
        </p:blipFill>
        <p:spPr bwMode="auto">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6948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57955-B50D-D748-87CF-C6D4F81AD423}"/>
              </a:ext>
            </a:extLst>
          </p:cNvPr>
          <p:cNvSpPr>
            <a:spLocks noGrp="1"/>
          </p:cNvSpPr>
          <p:nvPr>
            <p:ph type="title"/>
          </p:nvPr>
        </p:nvSpPr>
        <p:spPr/>
        <p:txBody>
          <a:bodyPr/>
          <a:lstStyle/>
          <a:p>
            <a:r>
              <a:rPr lang="en-US" dirty="0"/>
              <a:t>Propp’s Stock Characters</a:t>
            </a:r>
          </a:p>
        </p:txBody>
      </p:sp>
      <p:sp>
        <p:nvSpPr>
          <p:cNvPr id="3" name="Content Placeholder 2">
            <a:extLst>
              <a:ext uri="{FF2B5EF4-FFF2-40B4-BE49-F238E27FC236}">
                <a16:creationId xmlns:a16="http://schemas.microsoft.com/office/drawing/2014/main" id="{CA4F5714-811F-9441-802F-EB30BB7E89C4}"/>
              </a:ext>
            </a:extLst>
          </p:cNvPr>
          <p:cNvSpPr>
            <a:spLocks noGrp="1"/>
          </p:cNvSpPr>
          <p:nvPr>
            <p:ph idx="1"/>
          </p:nvPr>
        </p:nvSpPr>
        <p:spPr>
          <a:xfrm>
            <a:off x="1251678" y="1632204"/>
            <a:ext cx="4006122" cy="3593591"/>
          </a:xfrm>
        </p:spPr>
        <p:txBody>
          <a:bodyPr>
            <a:noAutofit/>
          </a:bodyPr>
          <a:lstStyle/>
          <a:p>
            <a:pPr marL="0" indent="0">
              <a:buNone/>
            </a:pPr>
            <a:r>
              <a:rPr lang="en-US" sz="1100" dirty="0"/>
              <a:t>A guy called Vladimir </a:t>
            </a:r>
            <a:r>
              <a:rPr lang="en-US" sz="1100" b="1" dirty="0"/>
              <a:t>Propp</a:t>
            </a:r>
            <a:r>
              <a:rPr lang="en-US" sz="1100" dirty="0"/>
              <a:t> came up with a theory that all stories and all characters are basically the same. He believed that most characters in films fit into one of nine types, usually derived from </a:t>
            </a:r>
            <a:r>
              <a:rPr lang="en-US" sz="1100" b="1" dirty="0"/>
              <a:t>archetypes</a:t>
            </a:r>
            <a:r>
              <a:rPr lang="en-US" sz="1100" dirty="0"/>
              <a:t>. Archetypes are the first example of something: Satan might be the archetype villain, for example.</a:t>
            </a:r>
            <a:br>
              <a:rPr lang="en-US" sz="1100" dirty="0"/>
            </a:br>
            <a:endParaRPr lang="en-US" sz="1100" dirty="0"/>
          </a:p>
          <a:p>
            <a:r>
              <a:rPr lang="en-US" sz="1100" dirty="0"/>
              <a:t>The Hero (</a:t>
            </a:r>
            <a:r>
              <a:rPr lang="en-US" sz="1100" b="1" dirty="0"/>
              <a:t>Protagonist</a:t>
            </a:r>
            <a:r>
              <a:rPr lang="en-US" sz="1100" dirty="0"/>
              <a:t>)</a:t>
            </a:r>
          </a:p>
          <a:p>
            <a:r>
              <a:rPr lang="en-US" sz="1100" dirty="0"/>
              <a:t>The Helper</a:t>
            </a:r>
          </a:p>
          <a:p>
            <a:r>
              <a:rPr lang="en-US" sz="1100" dirty="0"/>
              <a:t>The Villain (</a:t>
            </a:r>
            <a:r>
              <a:rPr lang="en-US" sz="1100" b="1" dirty="0"/>
              <a:t>Antagonist</a:t>
            </a:r>
            <a:r>
              <a:rPr lang="en-US" sz="1100" dirty="0"/>
              <a:t>)</a:t>
            </a:r>
          </a:p>
          <a:p>
            <a:r>
              <a:rPr lang="en-US" sz="1100" dirty="0"/>
              <a:t>The False Hero (</a:t>
            </a:r>
            <a:r>
              <a:rPr lang="en-US" sz="1100" b="1" dirty="0"/>
              <a:t>Anti-Hero</a:t>
            </a:r>
            <a:r>
              <a:rPr lang="en-US" sz="1100" dirty="0"/>
              <a:t>)</a:t>
            </a:r>
          </a:p>
          <a:p>
            <a:r>
              <a:rPr lang="en-US" sz="1100" dirty="0"/>
              <a:t>The Donor</a:t>
            </a:r>
          </a:p>
          <a:p>
            <a:r>
              <a:rPr lang="en-US" sz="1100" dirty="0"/>
              <a:t>The Dispatcher</a:t>
            </a:r>
          </a:p>
          <a:p>
            <a:r>
              <a:rPr lang="en-US" sz="1100" dirty="0"/>
              <a:t>The Princess</a:t>
            </a:r>
          </a:p>
          <a:p>
            <a:r>
              <a:rPr lang="en-US" sz="1100" dirty="0"/>
              <a:t>The Princess’ Father</a:t>
            </a:r>
          </a:p>
          <a:p>
            <a:endParaRPr lang="en-US" sz="1100" dirty="0"/>
          </a:p>
          <a:p>
            <a:r>
              <a:rPr lang="en-US" sz="1100" dirty="0"/>
              <a:t>See more here: </a:t>
            </a:r>
            <a:r>
              <a:rPr lang="en-GB" sz="1100" dirty="0">
                <a:hlinkClick r:id="rId2"/>
              </a:rPr>
              <a:t>http://changingminds.org/disciplines/storytelling/characters/propp_personae.htm</a:t>
            </a:r>
            <a:endParaRPr lang="en-GB" sz="1100" dirty="0"/>
          </a:p>
        </p:txBody>
      </p:sp>
      <p:pic>
        <p:nvPicPr>
          <p:cNvPr id="6146" name="Picture 2" descr="Image result for jack sparrow">
            <a:extLst>
              <a:ext uri="{FF2B5EF4-FFF2-40B4-BE49-F238E27FC236}">
                <a16:creationId xmlns:a16="http://schemas.microsoft.com/office/drawing/2014/main" id="{780670F8-3121-2041-99B0-C6F0113823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0073" y="1468419"/>
            <a:ext cx="2008486" cy="100424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davy jones">
            <a:extLst>
              <a:ext uri="{FF2B5EF4-FFF2-40B4-BE49-F238E27FC236}">
                <a16:creationId xmlns:a16="http://schemas.microsoft.com/office/drawing/2014/main" id="{756641C6-07B3-3049-87D3-525E8327C8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0073" y="2632192"/>
            <a:ext cx="2008486" cy="112480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Image result for pirates of the caribbean characters">
            <a:extLst>
              <a:ext uri="{FF2B5EF4-FFF2-40B4-BE49-F238E27FC236}">
                <a16:creationId xmlns:a16="http://schemas.microsoft.com/office/drawing/2014/main" id="{B4FC9BE0-00FD-1341-9009-263378437A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3346" y="2632192"/>
            <a:ext cx="2008578" cy="112480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Image result for pirates of the caribbean characters">
            <a:extLst>
              <a:ext uri="{FF2B5EF4-FFF2-40B4-BE49-F238E27FC236}">
                <a16:creationId xmlns:a16="http://schemas.microsoft.com/office/drawing/2014/main" id="{F4D9FB17-2E42-4840-B72E-604431DEE8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66711" y="2632192"/>
            <a:ext cx="1995759" cy="121212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mage result for pirates of the caribbean characters">
            <a:extLst>
              <a:ext uri="{FF2B5EF4-FFF2-40B4-BE49-F238E27FC236}">
                <a16:creationId xmlns:a16="http://schemas.microsoft.com/office/drawing/2014/main" id="{9C52EEBC-96FF-D747-9C4B-7C86CC7C9B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2830" y="1275367"/>
            <a:ext cx="1663770" cy="1214552"/>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Image result for pirates of the caribbean characters">
            <a:extLst>
              <a:ext uri="{FF2B5EF4-FFF2-40B4-BE49-F238E27FC236}">
                <a16:creationId xmlns:a16="http://schemas.microsoft.com/office/drawing/2014/main" id="{F06E730D-D765-2949-9FF0-976EBD1B648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39205" y="1275366"/>
            <a:ext cx="1597860" cy="119729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Image result for pirates of the caribbean gibbs">
            <a:extLst>
              <a:ext uri="{FF2B5EF4-FFF2-40B4-BE49-F238E27FC236}">
                <a16:creationId xmlns:a16="http://schemas.microsoft.com/office/drawing/2014/main" id="{0DB60C7D-3DF5-BA41-811B-576CB166105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0073" y="3892926"/>
            <a:ext cx="2067054" cy="1378036"/>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Image result for pirates of the caribbean tia dalma">
            <a:extLst>
              <a:ext uri="{FF2B5EF4-FFF2-40B4-BE49-F238E27FC236}">
                <a16:creationId xmlns:a16="http://schemas.microsoft.com/office/drawing/2014/main" id="{C071D633-2BB7-9C4C-AD7E-DD4C6DDA48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82830" y="3889735"/>
            <a:ext cx="2088587" cy="1378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79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descr="Gladiator | Plot, Cast, Awards, &amp; Facts | Britannica">
            <a:extLst>
              <a:ext uri="{FF2B5EF4-FFF2-40B4-BE49-F238E27FC236}">
                <a16:creationId xmlns:a16="http://schemas.microsoft.com/office/drawing/2014/main" id="{1DA1A110-B4DC-4B41-993F-D5B20A03CE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822" r="27825" b="2"/>
          <a:stretch/>
        </p:blipFill>
        <p:spPr bwMode="auto">
          <a:xfrm>
            <a:off x="7338646" y="10"/>
            <a:ext cx="4853354"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765051" y="382385"/>
            <a:ext cx="6015897" cy="1492132"/>
          </a:xfrm>
        </p:spPr>
        <p:txBody>
          <a:bodyPr>
            <a:normAutofit/>
          </a:bodyPr>
          <a:lstStyle/>
          <a:p>
            <a:r>
              <a:rPr lang="en-US" dirty="0"/>
              <a:t>Homework reminder</a:t>
            </a:r>
          </a:p>
        </p:txBody>
      </p:sp>
      <p:sp>
        <p:nvSpPr>
          <p:cNvPr id="73" name="Rectangle 72">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776651" y="1874517"/>
            <a:ext cx="6015897" cy="3593591"/>
          </a:xfrm>
        </p:spPr>
        <p:txBody>
          <a:bodyPr>
            <a:noAutofit/>
          </a:bodyPr>
          <a:lstStyle/>
          <a:p>
            <a:pPr>
              <a:lnSpc>
                <a:spcPct val="100000"/>
              </a:lnSpc>
            </a:pPr>
            <a:r>
              <a:rPr lang="en-GB" sz="1400" dirty="0"/>
              <a:t>Finish your Key Words Blog with the words from this week.</a:t>
            </a:r>
          </a:p>
          <a:p>
            <a:pPr lvl="1">
              <a:lnSpc>
                <a:spcPct val="100000"/>
              </a:lnSpc>
            </a:pPr>
            <a:r>
              <a:rPr lang="en-GB" sz="1400" dirty="0"/>
              <a:t>Three Act Structure</a:t>
            </a:r>
          </a:p>
          <a:p>
            <a:pPr lvl="1">
              <a:lnSpc>
                <a:spcPct val="100000"/>
              </a:lnSpc>
            </a:pPr>
            <a:r>
              <a:rPr lang="en-GB" sz="1400" dirty="0"/>
              <a:t>Inciting Incident</a:t>
            </a:r>
          </a:p>
          <a:p>
            <a:pPr lvl="1">
              <a:lnSpc>
                <a:spcPct val="100000"/>
              </a:lnSpc>
            </a:pPr>
            <a:r>
              <a:rPr lang="en-GB" sz="1400" dirty="0"/>
              <a:t>Linear / Non-Linear Narrative</a:t>
            </a:r>
          </a:p>
          <a:p>
            <a:pPr lvl="1">
              <a:lnSpc>
                <a:spcPct val="100000"/>
              </a:lnSpc>
            </a:pPr>
            <a:r>
              <a:rPr lang="en-GB" sz="1400" dirty="0"/>
              <a:t>Exposition</a:t>
            </a:r>
          </a:p>
          <a:p>
            <a:pPr lvl="1">
              <a:lnSpc>
                <a:spcPct val="100000"/>
              </a:lnSpc>
            </a:pPr>
            <a:r>
              <a:rPr lang="en-GB" sz="1400" dirty="0"/>
              <a:t>Prologue / Epilogue</a:t>
            </a:r>
          </a:p>
          <a:p>
            <a:pPr lvl="1">
              <a:lnSpc>
                <a:spcPct val="100000"/>
              </a:lnSpc>
            </a:pPr>
            <a:r>
              <a:rPr lang="en-GB" sz="1400" dirty="0"/>
              <a:t>Archetype</a:t>
            </a:r>
          </a:p>
          <a:p>
            <a:pPr lvl="1">
              <a:lnSpc>
                <a:spcPct val="100000"/>
              </a:lnSpc>
            </a:pPr>
            <a:r>
              <a:rPr lang="en-GB" sz="1400" dirty="0"/>
              <a:t>Protagonist</a:t>
            </a:r>
          </a:p>
          <a:p>
            <a:pPr lvl="1">
              <a:lnSpc>
                <a:spcPct val="100000"/>
              </a:lnSpc>
            </a:pPr>
            <a:r>
              <a:rPr lang="en-GB" sz="1400" dirty="0"/>
              <a:t>Antagonist</a:t>
            </a:r>
          </a:p>
          <a:p>
            <a:pPr lvl="1">
              <a:lnSpc>
                <a:spcPct val="100000"/>
              </a:lnSpc>
            </a:pPr>
            <a:r>
              <a:rPr lang="en-GB" sz="1400" dirty="0"/>
              <a:t>Story arc</a:t>
            </a:r>
          </a:p>
          <a:p>
            <a:pPr>
              <a:lnSpc>
                <a:spcPct val="100000"/>
              </a:lnSpc>
            </a:pPr>
            <a:endParaRPr lang="en-US" sz="1400" dirty="0"/>
          </a:p>
          <a:p>
            <a:pPr>
              <a:lnSpc>
                <a:spcPct val="100000"/>
              </a:lnSpc>
            </a:pPr>
            <a:r>
              <a:rPr lang="en-GB" sz="1400" dirty="0"/>
              <a:t>Two weeks ago, you wrote a small paragraph about how your favourite film plays with the expectations of its genre. You must now add two more paragraphs to this short essay. In the first paragraph, talk about the characters in the film and whether they fit with Propp’s Stock Character theory. In the second paragraph, talk about the overall narrative arc of the film. Does it follow a Three Act Structure? Upload your finished work to </a:t>
            </a:r>
            <a:r>
              <a:rPr lang="en-GB" sz="1400" dirty="0" err="1"/>
              <a:t>Wordpress</a:t>
            </a:r>
            <a:r>
              <a:rPr lang="en-GB" sz="1400" dirty="0"/>
              <a:t> and submit via Teams by Sunday 21</a:t>
            </a:r>
            <a:r>
              <a:rPr lang="en-GB" sz="1400" baseline="30000" dirty="0"/>
              <a:t>st</a:t>
            </a:r>
            <a:r>
              <a:rPr lang="en-GB" sz="1400" dirty="0"/>
              <a:t> February 2021.</a:t>
            </a:r>
          </a:p>
          <a:p>
            <a:pPr marL="0" indent="0">
              <a:lnSpc>
                <a:spcPct val="100000"/>
              </a:lnSpc>
              <a:buNone/>
            </a:pPr>
            <a:endParaRPr lang="en-US" sz="1400" dirty="0"/>
          </a:p>
        </p:txBody>
      </p:sp>
    </p:spTree>
    <p:extLst>
      <p:ext uri="{BB962C8B-B14F-4D97-AF65-F5344CB8AC3E}">
        <p14:creationId xmlns:p14="http://schemas.microsoft.com/office/powerpoint/2010/main" val="854395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fade">
                                      <p:cBhvr>
                                        <p:cTn id="3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film set">
            <a:extLst>
              <a:ext uri="{FF2B5EF4-FFF2-40B4-BE49-F238E27FC236}">
                <a16:creationId xmlns:a16="http://schemas.microsoft.com/office/drawing/2014/main" id="{1C14F010-755D-6947-8AF4-544A1A0642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46" r="38346"/>
          <a:stretch/>
        </p:blipFill>
        <p:spPr bwMode="auto">
          <a:xfrm>
            <a:off x="7338646" y="10"/>
            <a:ext cx="4853354"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934016" y="392324"/>
            <a:ext cx="6015897" cy="1492132"/>
          </a:xfrm>
        </p:spPr>
        <p:txBody>
          <a:bodyPr>
            <a:normAutofit/>
          </a:bodyPr>
          <a:lstStyle/>
          <a:p>
            <a:r>
              <a:rPr lang="en-US" dirty="0"/>
              <a:t>FMP PREP</a:t>
            </a:r>
          </a:p>
        </p:txBody>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765051" y="2286001"/>
            <a:ext cx="6015897" cy="3593591"/>
          </a:xfrm>
        </p:spPr>
        <p:txBody>
          <a:bodyPr>
            <a:normAutofit fontScale="92500" lnSpcReduction="10000"/>
          </a:bodyPr>
          <a:lstStyle/>
          <a:p>
            <a:pPr>
              <a:lnSpc>
                <a:spcPct val="100000"/>
              </a:lnSpc>
            </a:pPr>
            <a:r>
              <a:rPr lang="en-GB" sz="1700" dirty="0"/>
              <a:t>FMP starts after half term.</a:t>
            </a:r>
          </a:p>
          <a:p>
            <a:pPr>
              <a:lnSpc>
                <a:spcPct val="100000"/>
              </a:lnSpc>
            </a:pPr>
            <a:r>
              <a:rPr lang="en-GB" sz="1700" dirty="0"/>
              <a:t>10 weeks – Friday 14</a:t>
            </a:r>
            <a:r>
              <a:rPr lang="en-GB" sz="1700" baseline="30000" dirty="0"/>
              <a:t>th</a:t>
            </a:r>
            <a:r>
              <a:rPr lang="en-GB" sz="1700" dirty="0"/>
              <a:t> May deadline</a:t>
            </a:r>
          </a:p>
          <a:p>
            <a:pPr>
              <a:lnSpc>
                <a:spcPct val="100000"/>
              </a:lnSpc>
            </a:pPr>
            <a:r>
              <a:rPr lang="en-GB" sz="1700" dirty="0"/>
              <a:t>FMP running and being marked as usual BUT:</a:t>
            </a:r>
          </a:p>
          <a:p>
            <a:pPr lvl="1">
              <a:lnSpc>
                <a:spcPct val="100000"/>
              </a:lnSpc>
            </a:pPr>
            <a:r>
              <a:rPr lang="en-GB" sz="1500" dirty="0"/>
              <a:t>More focus on prep and paperwork</a:t>
            </a:r>
          </a:p>
          <a:p>
            <a:pPr lvl="1">
              <a:lnSpc>
                <a:spcPct val="100000"/>
              </a:lnSpc>
            </a:pPr>
            <a:r>
              <a:rPr lang="en-GB" sz="1500" dirty="0"/>
              <a:t>Less focus on practical</a:t>
            </a:r>
          </a:p>
          <a:p>
            <a:pPr>
              <a:lnSpc>
                <a:spcPct val="100000"/>
              </a:lnSpc>
            </a:pPr>
            <a:r>
              <a:rPr lang="en-GB" sz="1700" dirty="0"/>
              <a:t>Why?</a:t>
            </a:r>
          </a:p>
          <a:p>
            <a:pPr lvl="1">
              <a:lnSpc>
                <a:spcPct val="100000"/>
              </a:lnSpc>
            </a:pPr>
            <a:r>
              <a:rPr lang="en-GB" sz="1500" dirty="0"/>
              <a:t>UAL changes because of </a:t>
            </a:r>
            <a:r>
              <a:rPr lang="en-GB" sz="1500" dirty="0" err="1"/>
              <a:t>Covid</a:t>
            </a:r>
            <a:endParaRPr lang="en-GB" sz="1500" dirty="0"/>
          </a:p>
          <a:p>
            <a:pPr lvl="1">
              <a:lnSpc>
                <a:spcPct val="100000"/>
              </a:lnSpc>
            </a:pPr>
            <a:r>
              <a:rPr lang="en-GB" sz="1500" dirty="0"/>
              <a:t>Less likely to waste time / more likely to get a better grade</a:t>
            </a:r>
          </a:p>
          <a:p>
            <a:pPr lvl="1">
              <a:lnSpc>
                <a:spcPct val="100000"/>
              </a:lnSpc>
            </a:pPr>
            <a:r>
              <a:rPr lang="en-GB" sz="1500" dirty="0"/>
              <a:t>Less margin for error.</a:t>
            </a:r>
          </a:p>
          <a:p>
            <a:pPr>
              <a:lnSpc>
                <a:spcPct val="100000"/>
              </a:lnSpc>
            </a:pPr>
            <a:r>
              <a:rPr lang="en-GB" sz="1700" dirty="0"/>
              <a:t>Need to know:</a:t>
            </a:r>
          </a:p>
          <a:p>
            <a:pPr lvl="1">
              <a:lnSpc>
                <a:spcPct val="100000"/>
              </a:lnSpc>
            </a:pPr>
            <a:r>
              <a:rPr lang="en-GB" sz="1500" dirty="0"/>
              <a:t>You will be given a job role</a:t>
            </a:r>
          </a:p>
          <a:p>
            <a:pPr lvl="1">
              <a:lnSpc>
                <a:spcPct val="100000"/>
              </a:lnSpc>
            </a:pPr>
            <a:r>
              <a:rPr lang="en-US" sz="1500" dirty="0"/>
              <a:t>Missing work = late start. </a:t>
            </a:r>
            <a:r>
              <a:rPr lang="en-US" sz="1500"/>
              <a:t>Late start = low grade.</a:t>
            </a:r>
            <a:endParaRPr lang="en-US" sz="1500" dirty="0"/>
          </a:p>
          <a:p>
            <a:pPr>
              <a:lnSpc>
                <a:spcPct val="100000"/>
              </a:lnSpc>
            </a:pPr>
            <a:endParaRPr lang="en-US" sz="1700" dirty="0"/>
          </a:p>
        </p:txBody>
      </p:sp>
    </p:spTree>
    <p:extLst>
      <p:ext uri="{BB962C8B-B14F-4D97-AF65-F5344CB8AC3E}">
        <p14:creationId xmlns:p14="http://schemas.microsoft.com/office/powerpoint/2010/main" val="683752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9DFC-C783-CD40-8A57-887F5DA627A6}"/>
              </a:ext>
            </a:extLst>
          </p:cNvPr>
          <p:cNvSpPr>
            <a:spLocks noGrp="1"/>
          </p:cNvSpPr>
          <p:nvPr>
            <p:ph type="title"/>
          </p:nvPr>
        </p:nvSpPr>
        <p:spPr/>
        <p:txBody>
          <a:bodyPr/>
          <a:lstStyle/>
          <a:p>
            <a:r>
              <a:rPr lang="en-US" dirty="0"/>
              <a:t>FMP PREVIEW</a:t>
            </a:r>
          </a:p>
        </p:txBody>
      </p:sp>
      <p:sp>
        <p:nvSpPr>
          <p:cNvPr id="3" name="Content Placeholder 2">
            <a:extLst>
              <a:ext uri="{FF2B5EF4-FFF2-40B4-BE49-F238E27FC236}">
                <a16:creationId xmlns:a16="http://schemas.microsoft.com/office/drawing/2014/main" id="{CD5CA4A0-AEC5-6848-A42A-6B67D15C592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47086413"/>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1347</TotalTime>
  <Words>833</Words>
  <Application>Microsoft Macintosh PowerPoint</Application>
  <PresentationFormat>Widescreen</PresentationFormat>
  <Paragraphs>74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Gill Sans MT</vt:lpstr>
      <vt:lpstr>Impact</vt:lpstr>
      <vt:lpstr>Badge</vt:lpstr>
      <vt:lpstr>Story Structure</vt:lpstr>
      <vt:lpstr>Homework REMINDER</vt:lpstr>
      <vt:lpstr>STORY STRUCTURE</vt:lpstr>
      <vt:lpstr>The inciting incident</vt:lpstr>
      <vt:lpstr>Exposition</vt:lpstr>
      <vt:lpstr>Linear and non-linear Narratives</vt:lpstr>
      <vt:lpstr>Symbolism in storytelling</vt:lpstr>
      <vt:lpstr>Propp’s Stock Characters</vt:lpstr>
      <vt:lpstr>Homework reminder</vt:lpstr>
      <vt:lpstr>FMP PREP</vt:lpstr>
      <vt:lpstr>FMP PREVIEW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Media AGENDA</dc:title>
  <dc:creator>Karl Falconer</dc:creator>
  <cp:lastModifiedBy>Falconer, Karl (k.falconer270@canterbury.ac.uk)</cp:lastModifiedBy>
  <cp:revision>49</cp:revision>
  <dcterms:created xsi:type="dcterms:W3CDTF">2021-01-10T16:20:49Z</dcterms:created>
  <dcterms:modified xsi:type="dcterms:W3CDTF">2021-02-08T14:54:49Z</dcterms:modified>
</cp:coreProperties>
</file>