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63" r:id="rId5"/>
    <p:sldId id="270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93"/>
    <p:restoredTop sz="95118"/>
  </p:normalViewPr>
  <p:slideViewPr>
    <p:cSldViewPr snapToGrid="0" snapToObjects="1">
      <p:cViewPr>
        <p:scale>
          <a:sx n="72" d="100"/>
          <a:sy n="72" d="100"/>
        </p:scale>
        <p:origin x="84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ofilmschool.com/Film-Genre-Popularity-Infographi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C4_ltUtdKI" TargetMode="External"/><Relationship Id="rId4" Type="http://schemas.openxmlformats.org/officeDocument/2006/relationships/hyperlink" Target="https://www.youtube.com/watch?v=ppjyB2MpxB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1-lkTgl-ws" TargetMode="External"/><Relationship Id="rId2" Type="http://schemas.openxmlformats.org/officeDocument/2006/relationships/hyperlink" Target="https://www.youtube.com/watch?v=HcREWDplGB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-1mAb2wXsR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504211111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iplayer/episodes/b0bbn5pt/mark-kermodes-secrets-of-cinema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95AD-7086-0942-8029-47BA3B8CE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791" y="2782778"/>
            <a:ext cx="10318418" cy="1533728"/>
          </a:xfrm>
        </p:spPr>
        <p:txBody>
          <a:bodyPr/>
          <a:lstStyle/>
          <a:p>
            <a:r>
              <a:rPr lang="en-US" sz="7200" dirty="0"/>
              <a:t>Auteur</a:t>
            </a:r>
            <a:br>
              <a:rPr lang="en-US" sz="7200" dirty="0"/>
            </a:br>
            <a:r>
              <a:rPr lang="en-US" sz="7200" dirty="0"/>
              <a:t>and</a:t>
            </a:r>
            <a:br>
              <a:rPr lang="en-US" sz="7200" dirty="0"/>
            </a:br>
            <a:r>
              <a:rPr lang="en-US" sz="7200" dirty="0"/>
              <a:t>Structure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C812BC9-813B-2440-A666-3BD63FB4FC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94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ladiator | Plot, Cast, Awards, &amp; Facts | Britannica">
            <a:extLst>
              <a:ext uri="{FF2B5EF4-FFF2-40B4-BE49-F238E27FC236}">
                <a16:creationId xmlns:a16="http://schemas.microsoft.com/office/drawing/2014/main" id="{1DA1A110-B4DC-4B41-993F-D5B20A03CE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2" r="27825" b="2"/>
          <a:stretch/>
        </p:blipFill>
        <p:spPr bwMode="auto">
          <a:xfrm>
            <a:off x="7338646" y="10"/>
            <a:ext cx="485335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171A48-7A4C-2648-A478-B3A84BB1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en-US" dirty="0"/>
              <a:t>Homework reminder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1E18-495B-8C49-9836-C7428EBE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1"/>
            <a:ext cx="6015897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500" dirty="0"/>
              <a:t>Continue your Key Words Blog with the words from this week.</a:t>
            </a:r>
          </a:p>
          <a:p>
            <a:pPr lvl="1">
              <a:lnSpc>
                <a:spcPct val="100000"/>
              </a:lnSpc>
            </a:pPr>
            <a:r>
              <a:rPr lang="en-GB" sz="1500" dirty="0"/>
              <a:t>Genre</a:t>
            </a:r>
          </a:p>
          <a:p>
            <a:pPr lvl="1">
              <a:lnSpc>
                <a:spcPct val="100000"/>
              </a:lnSpc>
            </a:pPr>
            <a:r>
              <a:rPr lang="en-GB" sz="1500" dirty="0"/>
              <a:t>Sub-genre</a:t>
            </a:r>
          </a:p>
          <a:p>
            <a:pPr lvl="1">
              <a:lnSpc>
                <a:spcPct val="100000"/>
              </a:lnSpc>
            </a:pPr>
            <a:r>
              <a:rPr lang="en-GB" sz="1500" dirty="0"/>
              <a:t>Trope</a:t>
            </a:r>
          </a:p>
          <a:p>
            <a:pPr lvl="1">
              <a:lnSpc>
                <a:spcPct val="100000"/>
              </a:lnSpc>
            </a:pPr>
            <a:r>
              <a:rPr lang="en-GB" sz="1500" dirty="0"/>
              <a:t>Conform</a:t>
            </a:r>
          </a:p>
          <a:p>
            <a:pPr lvl="1">
              <a:lnSpc>
                <a:spcPct val="100000"/>
              </a:lnSpc>
            </a:pPr>
            <a:r>
              <a:rPr lang="en-GB" sz="1500" dirty="0"/>
              <a:t>Subvert</a:t>
            </a:r>
          </a:p>
          <a:p>
            <a:pPr>
              <a:lnSpc>
                <a:spcPct val="100000"/>
              </a:lnSpc>
            </a:pPr>
            <a:endParaRPr lang="en-US" sz="1500" dirty="0"/>
          </a:p>
          <a:p>
            <a:pPr>
              <a:lnSpc>
                <a:spcPct val="100000"/>
              </a:lnSpc>
            </a:pPr>
            <a:r>
              <a:rPr lang="en-GB" sz="1500" dirty="0"/>
              <a:t>Think of your favourite film. Write 400 words about how it subverts and conforms the expectations of its particular genre. Remember to include a reference to the film itself.</a:t>
            </a:r>
          </a:p>
          <a:p>
            <a:pPr>
              <a:lnSpc>
                <a:spcPct val="100000"/>
              </a:lnSpc>
            </a:pPr>
            <a:r>
              <a:rPr lang="en-GB" sz="1500" dirty="0"/>
              <a:t>How Film Genres Have Changed Over Time: </a:t>
            </a:r>
            <a:r>
              <a:rPr lang="en-GB" sz="1500" dirty="0">
                <a:hlinkClick r:id="rId3"/>
              </a:rPr>
              <a:t>https://nofilmschool.com/Film-Genre-Popularity-Infographic</a:t>
            </a:r>
            <a:r>
              <a:rPr lang="en-GB" sz="15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54395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5D6D-4F15-F549-B36B-6FA95B7E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 dirty="0"/>
              <a:t>Mise-</a:t>
            </a:r>
            <a:r>
              <a:rPr lang="en-US" dirty="0" err="1"/>
              <a:t>en</a:t>
            </a:r>
            <a:r>
              <a:rPr lang="en-US" dirty="0"/>
              <a:t>-</a:t>
            </a:r>
            <a:r>
              <a:rPr lang="en-US" dirty="0" err="1"/>
              <a:t>SCene</a:t>
            </a:r>
            <a:endParaRPr lang="en-US" dirty="0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51EBC40F-6C27-4F1D-B4D6-323683330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2CE7192-9926-4B6A-A377-FB1A2628C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2" descr="The Watches from the Top Action Films – Robb Report">
            <a:extLst>
              <a:ext uri="{FF2B5EF4-FFF2-40B4-BE49-F238E27FC236}">
                <a16:creationId xmlns:a16="http://schemas.microsoft.com/office/drawing/2014/main" id="{210F418F-B862-B640-89BB-9AFFA78FD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41" y="1128451"/>
            <a:ext cx="2112691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r Bean returns in a new comedy film | OverSixty">
            <a:extLst>
              <a:ext uri="{FF2B5EF4-FFF2-40B4-BE49-F238E27FC236}">
                <a16:creationId xmlns:a16="http://schemas.microsoft.com/office/drawing/2014/main" id="{21FACFDB-F848-CC4F-809C-4BA419435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48" y="1128451"/>
            <a:ext cx="2417945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Mandalorian's second season premieres on October 30th - The Verge">
            <a:extLst>
              <a:ext uri="{FF2B5EF4-FFF2-40B4-BE49-F238E27FC236}">
                <a16:creationId xmlns:a16="http://schemas.microsoft.com/office/drawing/2014/main" id="{B713364C-3190-D241-A988-56FB72C83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09" y="1111133"/>
            <a:ext cx="1784209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y There are So Few Standout Traditional Fantasy Films These Days -  Cinelinx | Movies. Games. Geek Culture.">
            <a:extLst>
              <a:ext uri="{FF2B5EF4-FFF2-40B4-BE49-F238E27FC236}">
                <a16:creationId xmlns:a16="http://schemas.microsoft.com/office/drawing/2014/main" id="{69481EA0-3DC6-414E-B04C-783C81130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47" y="2452457"/>
            <a:ext cx="2293773" cy="128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4 Best Horror Movies of 2019 - Scariest New Films of 2019 Year">
            <a:extLst>
              <a:ext uri="{FF2B5EF4-FFF2-40B4-BE49-F238E27FC236}">
                <a16:creationId xmlns:a16="http://schemas.microsoft.com/office/drawing/2014/main" id="{FE3A30BB-3432-184A-A23B-47B6901CD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39" y="2457645"/>
            <a:ext cx="1970634" cy="131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1917 (2019) directed by Sam Mendes • Reviews, film + cast • Letterboxd">
            <a:extLst>
              <a:ext uri="{FF2B5EF4-FFF2-40B4-BE49-F238E27FC236}">
                <a16:creationId xmlns:a16="http://schemas.microsoft.com/office/drawing/2014/main" id="{1335378B-2BE6-974C-BDA9-2E419674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080" y="2451097"/>
            <a:ext cx="2355607" cy="13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xclusive New Look At Hugh Jackman In The Greatest Showman | Movies | Empire">
            <a:extLst>
              <a:ext uri="{FF2B5EF4-FFF2-40B4-BE49-F238E27FC236}">
                <a16:creationId xmlns:a16="http://schemas.microsoft.com/office/drawing/2014/main" id="{3E02D60C-65CB-BB47-ABDB-4C4161436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47" y="3859876"/>
            <a:ext cx="2355608" cy="13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 new Love Actually sequel photo solves THAT Keira Knightley love triangle">
            <a:extLst>
              <a:ext uri="{FF2B5EF4-FFF2-40B4-BE49-F238E27FC236}">
                <a16:creationId xmlns:a16="http://schemas.microsoft.com/office/drawing/2014/main" id="{685EC066-64D6-BF41-A38B-34B808713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185" y="3877869"/>
            <a:ext cx="2017895" cy="13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Gangster Squad movie review &amp; film summary (2012) | Roger Ebert">
            <a:extLst>
              <a:ext uri="{FF2B5EF4-FFF2-40B4-BE49-F238E27FC236}">
                <a16:creationId xmlns:a16="http://schemas.microsoft.com/office/drawing/2014/main" id="{6E2C0139-4487-0F4A-A39B-BF6EAF5BD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223" y="960947"/>
            <a:ext cx="2017895" cy="133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ow You Can Make Great TV and Movie Dramas">
            <a:extLst>
              <a:ext uri="{FF2B5EF4-FFF2-40B4-BE49-F238E27FC236}">
                <a16:creationId xmlns:a16="http://schemas.microsoft.com/office/drawing/2014/main" id="{01EC03E4-E4DF-9E46-A670-AB60BBC50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818" y="1111132"/>
            <a:ext cx="2120988" cy="118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LA Times' Writer Stupidly Suggests That Hollywood is Making Too Many Animated  Films">
            <a:extLst>
              <a:ext uri="{FF2B5EF4-FFF2-40B4-BE49-F238E27FC236}">
                <a16:creationId xmlns:a16="http://schemas.microsoft.com/office/drawing/2014/main" id="{39EE9F51-6B43-124A-B416-C22E431FB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440" y="3877868"/>
            <a:ext cx="2567587" cy="144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Parasite (2019) directed by Bong Joon-ho • Reviews, film + cast • Letterboxd">
            <a:extLst>
              <a:ext uri="{FF2B5EF4-FFF2-40B4-BE49-F238E27FC236}">
                <a16:creationId xmlns:a16="http://schemas.microsoft.com/office/drawing/2014/main" id="{366A01D8-15BD-E449-BFEE-0D281631C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194" y="2440897"/>
            <a:ext cx="2355608" cy="13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9 Favorite Western Film Scores - Film Score Click Track">
            <a:extLst>
              <a:ext uri="{FF2B5EF4-FFF2-40B4-BE49-F238E27FC236}">
                <a16:creationId xmlns:a16="http://schemas.microsoft.com/office/drawing/2014/main" id="{29851C88-6A9C-624E-AD5C-E833C8C1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243" y="3877870"/>
            <a:ext cx="2251098" cy="149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35 Best Romantic Movies of All Time - Best Dramas About Love">
            <a:extLst>
              <a:ext uri="{FF2B5EF4-FFF2-40B4-BE49-F238E27FC236}">
                <a16:creationId xmlns:a16="http://schemas.microsoft.com/office/drawing/2014/main" id="{E96C05E4-9992-F44A-B1E6-71D1B9BB3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74" y="5281980"/>
            <a:ext cx="2034482" cy="152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10 Braveheart inaccuracies: historical blunders in the Mel Gibson film  about the Wars of Scottish Independence | The Scotsman">
            <a:extLst>
              <a:ext uri="{FF2B5EF4-FFF2-40B4-BE49-F238E27FC236}">
                <a16:creationId xmlns:a16="http://schemas.microsoft.com/office/drawing/2014/main" id="{9C2771EE-21D4-8141-873C-5D7BEC7BD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974" y="5382702"/>
            <a:ext cx="2354517" cy="13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Kidscreen » Archive » Animated TV &amp; film companies lacking female execs">
            <a:extLst>
              <a:ext uri="{FF2B5EF4-FFF2-40B4-BE49-F238E27FC236}">
                <a16:creationId xmlns:a16="http://schemas.microsoft.com/office/drawing/2014/main" id="{12C82C99-9018-4C45-9DE1-0733AF9D1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73" y="5393608"/>
            <a:ext cx="1838051" cy="137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50 best superhero movies of all time - Business Insider">
            <a:extLst>
              <a:ext uri="{FF2B5EF4-FFF2-40B4-BE49-F238E27FC236}">
                <a16:creationId xmlns:a16="http://schemas.microsoft.com/office/drawing/2014/main" id="{DA2215D7-55B9-024A-9B25-C640C2D8E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899" y="5432971"/>
            <a:ext cx="2678349" cy="133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D7B32B-ECB3-0541-A170-ABCE285CE73F}"/>
              </a:ext>
            </a:extLst>
          </p:cNvPr>
          <p:cNvSpPr/>
          <p:nvPr/>
        </p:nvSpPr>
        <p:spPr>
          <a:xfrm>
            <a:off x="2489074" y="2492843"/>
            <a:ext cx="6804212" cy="2263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Mise-</a:t>
            </a:r>
            <a:r>
              <a:rPr lang="en-GB" b="1" dirty="0" err="1"/>
              <a:t>en</a:t>
            </a:r>
            <a:r>
              <a:rPr lang="en-GB" b="1" dirty="0"/>
              <a:t>-scene</a:t>
            </a:r>
            <a:r>
              <a:rPr lang="en-GB" dirty="0"/>
              <a:t> is the way in which the elements on screen (costume, setting, location, props, makeup) tell us something about the film. The mise-</a:t>
            </a:r>
            <a:r>
              <a:rPr lang="en-GB" dirty="0" err="1"/>
              <a:t>en</a:t>
            </a:r>
            <a:r>
              <a:rPr lang="en-GB" dirty="0"/>
              <a:t>-scene has been extensively thought about by the director and his team to give us clues about the world of the film.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3956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5356B7AC-8991-4B6B-92E2-9EBB80DBB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9" name="Freeform: Shape 78">
            <a:extLst>
              <a:ext uri="{FF2B5EF4-FFF2-40B4-BE49-F238E27FC236}">
                <a16:creationId xmlns:a16="http://schemas.microsoft.com/office/drawing/2014/main" id="{A8AFFF25-F4D6-4BBC-841D-3B3014ED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15684" y="0"/>
            <a:ext cx="5676316" cy="6858000"/>
          </a:xfrm>
          <a:custGeom>
            <a:avLst/>
            <a:gdLst>
              <a:gd name="connsiteX0" fmla="*/ 0 w 5676316"/>
              <a:gd name="connsiteY0" fmla="*/ 0 h 6858000"/>
              <a:gd name="connsiteX1" fmla="*/ 5676316 w 5676316"/>
              <a:gd name="connsiteY1" fmla="*/ 0 h 6858000"/>
              <a:gd name="connsiteX2" fmla="*/ 5676316 w 5676316"/>
              <a:gd name="connsiteY2" fmla="*/ 6858000 h 6858000"/>
              <a:gd name="connsiteX3" fmla="*/ 0 w 5676316"/>
              <a:gd name="connsiteY3" fmla="*/ 6858000 h 6858000"/>
              <a:gd name="connsiteX4" fmla="*/ 4763 w 5676316"/>
              <a:gd name="connsiteY4" fmla="*/ 6791325 h 6858000"/>
              <a:gd name="connsiteX5" fmla="*/ 12700 w 5676316"/>
              <a:gd name="connsiteY5" fmla="*/ 6735762 h 6858000"/>
              <a:gd name="connsiteX6" fmla="*/ 22225 w 5676316"/>
              <a:gd name="connsiteY6" fmla="*/ 6683375 h 6858000"/>
              <a:gd name="connsiteX7" fmla="*/ 38100 w 5676316"/>
              <a:gd name="connsiteY7" fmla="*/ 6640512 h 6858000"/>
              <a:gd name="connsiteX8" fmla="*/ 53975 w 5676316"/>
              <a:gd name="connsiteY8" fmla="*/ 6597650 h 6858000"/>
              <a:gd name="connsiteX9" fmla="*/ 73025 w 5676316"/>
              <a:gd name="connsiteY9" fmla="*/ 6561137 h 6858000"/>
              <a:gd name="connsiteX10" fmla="*/ 92075 w 5676316"/>
              <a:gd name="connsiteY10" fmla="*/ 6523037 h 6858000"/>
              <a:gd name="connsiteX11" fmla="*/ 109538 w 5676316"/>
              <a:gd name="connsiteY11" fmla="*/ 6488112 h 6858000"/>
              <a:gd name="connsiteX12" fmla="*/ 127000 w 5676316"/>
              <a:gd name="connsiteY12" fmla="*/ 6448425 h 6858000"/>
              <a:gd name="connsiteX13" fmla="*/ 142875 w 5676316"/>
              <a:gd name="connsiteY13" fmla="*/ 6407150 h 6858000"/>
              <a:gd name="connsiteX14" fmla="*/ 157163 w 5676316"/>
              <a:gd name="connsiteY14" fmla="*/ 6361112 h 6858000"/>
              <a:gd name="connsiteX15" fmla="*/ 168275 w 5676316"/>
              <a:gd name="connsiteY15" fmla="*/ 6311900 h 6858000"/>
              <a:gd name="connsiteX16" fmla="*/ 176213 w 5676316"/>
              <a:gd name="connsiteY16" fmla="*/ 6251575 h 6858000"/>
              <a:gd name="connsiteX17" fmla="*/ 179388 w 5676316"/>
              <a:gd name="connsiteY17" fmla="*/ 6183312 h 6858000"/>
              <a:gd name="connsiteX18" fmla="*/ 176213 w 5676316"/>
              <a:gd name="connsiteY18" fmla="*/ 6113462 h 6858000"/>
              <a:gd name="connsiteX19" fmla="*/ 168275 w 5676316"/>
              <a:gd name="connsiteY19" fmla="*/ 6056312 h 6858000"/>
              <a:gd name="connsiteX20" fmla="*/ 157163 w 5676316"/>
              <a:gd name="connsiteY20" fmla="*/ 6003925 h 6858000"/>
              <a:gd name="connsiteX21" fmla="*/ 142875 w 5676316"/>
              <a:gd name="connsiteY21" fmla="*/ 5956300 h 6858000"/>
              <a:gd name="connsiteX22" fmla="*/ 127000 w 5676316"/>
              <a:gd name="connsiteY22" fmla="*/ 5915025 h 6858000"/>
              <a:gd name="connsiteX23" fmla="*/ 107950 w 5676316"/>
              <a:gd name="connsiteY23" fmla="*/ 5876925 h 6858000"/>
              <a:gd name="connsiteX24" fmla="*/ 88900 w 5676316"/>
              <a:gd name="connsiteY24" fmla="*/ 5840412 h 6858000"/>
              <a:gd name="connsiteX25" fmla="*/ 69850 w 5676316"/>
              <a:gd name="connsiteY25" fmla="*/ 5802312 h 6858000"/>
              <a:gd name="connsiteX26" fmla="*/ 52388 w 5676316"/>
              <a:gd name="connsiteY26" fmla="*/ 5762625 h 6858000"/>
              <a:gd name="connsiteX27" fmla="*/ 34925 w 5676316"/>
              <a:gd name="connsiteY27" fmla="*/ 5721350 h 6858000"/>
              <a:gd name="connsiteX28" fmla="*/ 20638 w 5676316"/>
              <a:gd name="connsiteY28" fmla="*/ 5675312 h 6858000"/>
              <a:gd name="connsiteX29" fmla="*/ 11113 w 5676316"/>
              <a:gd name="connsiteY29" fmla="*/ 5622925 h 6858000"/>
              <a:gd name="connsiteX30" fmla="*/ 1588 w 5676316"/>
              <a:gd name="connsiteY30" fmla="*/ 5562600 h 6858000"/>
              <a:gd name="connsiteX31" fmla="*/ 0 w 5676316"/>
              <a:gd name="connsiteY31" fmla="*/ 5494337 h 6858000"/>
              <a:gd name="connsiteX32" fmla="*/ 1588 w 5676316"/>
              <a:gd name="connsiteY32" fmla="*/ 5426075 h 6858000"/>
              <a:gd name="connsiteX33" fmla="*/ 11113 w 5676316"/>
              <a:gd name="connsiteY33" fmla="*/ 5365750 h 6858000"/>
              <a:gd name="connsiteX34" fmla="*/ 20638 w 5676316"/>
              <a:gd name="connsiteY34" fmla="*/ 5313362 h 6858000"/>
              <a:gd name="connsiteX35" fmla="*/ 34925 w 5676316"/>
              <a:gd name="connsiteY35" fmla="*/ 5268912 h 6858000"/>
              <a:gd name="connsiteX36" fmla="*/ 52388 w 5676316"/>
              <a:gd name="connsiteY36" fmla="*/ 5226050 h 6858000"/>
              <a:gd name="connsiteX37" fmla="*/ 69850 w 5676316"/>
              <a:gd name="connsiteY37" fmla="*/ 5186362 h 6858000"/>
              <a:gd name="connsiteX38" fmla="*/ 88900 w 5676316"/>
              <a:gd name="connsiteY38" fmla="*/ 5149850 h 6858000"/>
              <a:gd name="connsiteX39" fmla="*/ 107950 w 5676316"/>
              <a:gd name="connsiteY39" fmla="*/ 5114925 h 6858000"/>
              <a:gd name="connsiteX40" fmla="*/ 127000 w 5676316"/>
              <a:gd name="connsiteY40" fmla="*/ 5075237 h 6858000"/>
              <a:gd name="connsiteX41" fmla="*/ 142875 w 5676316"/>
              <a:gd name="connsiteY41" fmla="*/ 5033962 h 6858000"/>
              <a:gd name="connsiteX42" fmla="*/ 157163 w 5676316"/>
              <a:gd name="connsiteY42" fmla="*/ 4987925 h 6858000"/>
              <a:gd name="connsiteX43" fmla="*/ 168275 w 5676316"/>
              <a:gd name="connsiteY43" fmla="*/ 4935537 h 6858000"/>
              <a:gd name="connsiteX44" fmla="*/ 176213 w 5676316"/>
              <a:gd name="connsiteY44" fmla="*/ 4875212 h 6858000"/>
              <a:gd name="connsiteX45" fmla="*/ 179388 w 5676316"/>
              <a:gd name="connsiteY45" fmla="*/ 4806950 h 6858000"/>
              <a:gd name="connsiteX46" fmla="*/ 176213 w 5676316"/>
              <a:gd name="connsiteY46" fmla="*/ 4738687 h 6858000"/>
              <a:gd name="connsiteX47" fmla="*/ 168275 w 5676316"/>
              <a:gd name="connsiteY47" fmla="*/ 4678362 h 6858000"/>
              <a:gd name="connsiteX48" fmla="*/ 157163 w 5676316"/>
              <a:gd name="connsiteY48" fmla="*/ 4625975 h 6858000"/>
              <a:gd name="connsiteX49" fmla="*/ 142875 w 5676316"/>
              <a:gd name="connsiteY49" fmla="*/ 4579937 h 6858000"/>
              <a:gd name="connsiteX50" fmla="*/ 127000 w 5676316"/>
              <a:gd name="connsiteY50" fmla="*/ 4537075 h 6858000"/>
              <a:gd name="connsiteX51" fmla="*/ 107950 w 5676316"/>
              <a:gd name="connsiteY51" fmla="*/ 4498975 h 6858000"/>
              <a:gd name="connsiteX52" fmla="*/ 69850 w 5676316"/>
              <a:gd name="connsiteY52" fmla="*/ 4424362 h 6858000"/>
              <a:gd name="connsiteX53" fmla="*/ 52388 w 5676316"/>
              <a:gd name="connsiteY53" fmla="*/ 4386262 h 6858000"/>
              <a:gd name="connsiteX54" fmla="*/ 34925 w 5676316"/>
              <a:gd name="connsiteY54" fmla="*/ 4343400 h 6858000"/>
              <a:gd name="connsiteX55" fmla="*/ 20638 w 5676316"/>
              <a:gd name="connsiteY55" fmla="*/ 4297362 h 6858000"/>
              <a:gd name="connsiteX56" fmla="*/ 11113 w 5676316"/>
              <a:gd name="connsiteY56" fmla="*/ 4244975 h 6858000"/>
              <a:gd name="connsiteX57" fmla="*/ 1588 w 5676316"/>
              <a:gd name="connsiteY57" fmla="*/ 4186237 h 6858000"/>
              <a:gd name="connsiteX58" fmla="*/ 0 w 5676316"/>
              <a:gd name="connsiteY58" fmla="*/ 4116387 h 6858000"/>
              <a:gd name="connsiteX59" fmla="*/ 1588 w 5676316"/>
              <a:gd name="connsiteY59" fmla="*/ 4048125 h 6858000"/>
              <a:gd name="connsiteX60" fmla="*/ 11113 w 5676316"/>
              <a:gd name="connsiteY60" fmla="*/ 3987800 h 6858000"/>
              <a:gd name="connsiteX61" fmla="*/ 20638 w 5676316"/>
              <a:gd name="connsiteY61" fmla="*/ 3935412 h 6858000"/>
              <a:gd name="connsiteX62" fmla="*/ 34925 w 5676316"/>
              <a:gd name="connsiteY62" fmla="*/ 3890962 h 6858000"/>
              <a:gd name="connsiteX63" fmla="*/ 52388 w 5676316"/>
              <a:gd name="connsiteY63" fmla="*/ 3848100 h 6858000"/>
              <a:gd name="connsiteX64" fmla="*/ 69850 w 5676316"/>
              <a:gd name="connsiteY64" fmla="*/ 3811587 h 6858000"/>
              <a:gd name="connsiteX65" fmla="*/ 107950 w 5676316"/>
              <a:gd name="connsiteY65" fmla="*/ 3736975 h 6858000"/>
              <a:gd name="connsiteX66" fmla="*/ 127000 w 5676316"/>
              <a:gd name="connsiteY66" fmla="*/ 3697287 h 6858000"/>
              <a:gd name="connsiteX67" fmla="*/ 142875 w 5676316"/>
              <a:gd name="connsiteY67" fmla="*/ 3656012 h 6858000"/>
              <a:gd name="connsiteX68" fmla="*/ 157163 w 5676316"/>
              <a:gd name="connsiteY68" fmla="*/ 3609975 h 6858000"/>
              <a:gd name="connsiteX69" fmla="*/ 168275 w 5676316"/>
              <a:gd name="connsiteY69" fmla="*/ 3557587 h 6858000"/>
              <a:gd name="connsiteX70" fmla="*/ 176213 w 5676316"/>
              <a:gd name="connsiteY70" fmla="*/ 3497262 h 6858000"/>
              <a:gd name="connsiteX71" fmla="*/ 179388 w 5676316"/>
              <a:gd name="connsiteY71" fmla="*/ 3427412 h 6858000"/>
              <a:gd name="connsiteX72" fmla="*/ 176213 w 5676316"/>
              <a:gd name="connsiteY72" fmla="*/ 3360737 h 6858000"/>
              <a:gd name="connsiteX73" fmla="*/ 168275 w 5676316"/>
              <a:gd name="connsiteY73" fmla="*/ 3300412 h 6858000"/>
              <a:gd name="connsiteX74" fmla="*/ 157163 w 5676316"/>
              <a:gd name="connsiteY74" fmla="*/ 3248025 h 6858000"/>
              <a:gd name="connsiteX75" fmla="*/ 142875 w 5676316"/>
              <a:gd name="connsiteY75" fmla="*/ 3201987 h 6858000"/>
              <a:gd name="connsiteX76" fmla="*/ 127000 w 5676316"/>
              <a:gd name="connsiteY76" fmla="*/ 3160712 h 6858000"/>
              <a:gd name="connsiteX77" fmla="*/ 107950 w 5676316"/>
              <a:gd name="connsiteY77" fmla="*/ 3121025 h 6858000"/>
              <a:gd name="connsiteX78" fmla="*/ 88900 w 5676316"/>
              <a:gd name="connsiteY78" fmla="*/ 3084512 h 6858000"/>
              <a:gd name="connsiteX79" fmla="*/ 69850 w 5676316"/>
              <a:gd name="connsiteY79" fmla="*/ 3046412 h 6858000"/>
              <a:gd name="connsiteX80" fmla="*/ 52388 w 5676316"/>
              <a:gd name="connsiteY80" fmla="*/ 3009900 h 6858000"/>
              <a:gd name="connsiteX81" fmla="*/ 34925 w 5676316"/>
              <a:gd name="connsiteY81" fmla="*/ 2967037 h 6858000"/>
              <a:gd name="connsiteX82" fmla="*/ 20638 w 5676316"/>
              <a:gd name="connsiteY82" fmla="*/ 2922587 h 6858000"/>
              <a:gd name="connsiteX83" fmla="*/ 11113 w 5676316"/>
              <a:gd name="connsiteY83" fmla="*/ 2868612 h 6858000"/>
              <a:gd name="connsiteX84" fmla="*/ 1588 w 5676316"/>
              <a:gd name="connsiteY84" fmla="*/ 2809875 h 6858000"/>
              <a:gd name="connsiteX85" fmla="*/ 0 w 5676316"/>
              <a:gd name="connsiteY85" fmla="*/ 2741612 h 6858000"/>
              <a:gd name="connsiteX86" fmla="*/ 1588 w 5676316"/>
              <a:gd name="connsiteY86" fmla="*/ 2671762 h 6858000"/>
              <a:gd name="connsiteX87" fmla="*/ 11113 w 5676316"/>
              <a:gd name="connsiteY87" fmla="*/ 2613025 h 6858000"/>
              <a:gd name="connsiteX88" fmla="*/ 20638 w 5676316"/>
              <a:gd name="connsiteY88" fmla="*/ 2560637 h 6858000"/>
              <a:gd name="connsiteX89" fmla="*/ 34925 w 5676316"/>
              <a:gd name="connsiteY89" fmla="*/ 2513012 h 6858000"/>
              <a:gd name="connsiteX90" fmla="*/ 52388 w 5676316"/>
              <a:gd name="connsiteY90" fmla="*/ 2471737 h 6858000"/>
              <a:gd name="connsiteX91" fmla="*/ 69850 w 5676316"/>
              <a:gd name="connsiteY91" fmla="*/ 2433637 h 6858000"/>
              <a:gd name="connsiteX92" fmla="*/ 88900 w 5676316"/>
              <a:gd name="connsiteY92" fmla="*/ 2395537 h 6858000"/>
              <a:gd name="connsiteX93" fmla="*/ 107950 w 5676316"/>
              <a:gd name="connsiteY93" fmla="*/ 2359025 h 6858000"/>
              <a:gd name="connsiteX94" fmla="*/ 127000 w 5676316"/>
              <a:gd name="connsiteY94" fmla="*/ 2319337 h 6858000"/>
              <a:gd name="connsiteX95" fmla="*/ 142875 w 5676316"/>
              <a:gd name="connsiteY95" fmla="*/ 2278062 h 6858000"/>
              <a:gd name="connsiteX96" fmla="*/ 157163 w 5676316"/>
              <a:gd name="connsiteY96" fmla="*/ 2232025 h 6858000"/>
              <a:gd name="connsiteX97" fmla="*/ 168275 w 5676316"/>
              <a:gd name="connsiteY97" fmla="*/ 2179637 h 6858000"/>
              <a:gd name="connsiteX98" fmla="*/ 176213 w 5676316"/>
              <a:gd name="connsiteY98" fmla="*/ 2119312 h 6858000"/>
              <a:gd name="connsiteX99" fmla="*/ 179388 w 5676316"/>
              <a:gd name="connsiteY99" fmla="*/ 2051050 h 6858000"/>
              <a:gd name="connsiteX100" fmla="*/ 176213 w 5676316"/>
              <a:gd name="connsiteY100" fmla="*/ 1982787 h 6858000"/>
              <a:gd name="connsiteX101" fmla="*/ 168275 w 5676316"/>
              <a:gd name="connsiteY101" fmla="*/ 1922462 h 6858000"/>
              <a:gd name="connsiteX102" fmla="*/ 157163 w 5676316"/>
              <a:gd name="connsiteY102" fmla="*/ 1870075 h 6858000"/>
              <a:gd name="connsiteX103" fmla="*/ 142875 w 5676316"/>
              <a:gd name="connsiteY103" fmla="*/ 1824037 h 6858000"/>
              <a:gd name="connsiteX104" fmla="*/ 127000 w 5676316"/>
              <a:gd name="connsiteY104" fmla="*/ 1782762 h 6858000"/>
              <a:gd name="connsiteX105" fmla="*/ 107950 w 5676316"/>
              <a:gd name="connsiteY105" fmla="*/ 1743075 h 6858000"/>
              <a:gd name="connsiteX106" fmla="*/ 88900 w 5676316"/>
              <a:gd name="connsiteY106" fmla="*/ 1708150 h 6858000"/>
              <a:gd name="connsiteX107" fmla="*/ 69850 w 5676316"/>
              <a:gd name="connsiteY107" fmla="*/ 1671637 h 6858000"/>
              <a:gd name="connsiteX108" fmla="*/ 52388 w 5676316"/>
              <a:gd name="connsiteY108" fmla="*/ 1631950 h 6858000"/>
              <a:gd name="connsiteX109" fmla="*/ 34925 w 5676316"/>
              <a:gd name="connsiteY109" fmla="*/ 1589087 h 6858000"/>
              <a:gd name="connsiteX110" fmla="*/ 20638 w 5676316"/>
              <a:gd name="connsiteY110" fmla="*/ 1544637 h 6858000"/>
              <a:gd name="connsiteX111" fmla="*/ 11113 w 5676316"/>
              <a:gd name="connsiteY111" fmla="*/ 1492250 h 6858000"/>
              <a:gd name="connsiteX112" fmla="*/ 1588 w 5676316"/>
              <a:gd name="connsiteY112" fmla="*/ 1431925 h 6858000"/>
              <a:gd name="connsiteX113" fmla="*/ 0 w 5676316"/>
              <a:gd name="connsiteY113" fmla="*/ 1363662 h 6858000"/>
              <a:gd name="connsiteX114" fmla="*/ 1588 w 5676316"/>
              <a:gd name="connsiteY114" fmla="*/ 1295400 h 6858000"/>
              <a:gd name="connsiteX115" fmla="*/ 11113 w 5676316"/>
              <a:gd name="connsiteY115" fmla="*/ 1235075 h 6858000"/>
              <a:gd name="connsiteX116" fmla="*/ 20638 w 5676316"/>
              <a:gd name="connsiteY116" fmla="*/ 1182687 h 6858000"/>
              <a:gd name="connsiteX117" fmla="*/ 34925 w 5676316"/>
              <a:gd name="connsiteY117" fmla="*/ 1136650 h 6858000"/>
              <a:gd name="connsiteX118" fmla="*/ 52388 w 5676316"/>
              <a:gd name="connsiteY118" fmla="*/ 1095375 h 6858000"/>
              <a:gd name="connsiteX119" fmla="*/ 69850 w 5676316"/>
              <a:gd name="connsiteY119" fmla="*/ 1055687 h 6858000"/>
              <a:gd name="connsiteX120" fmla="*/ 88900 w 5676316"/>
              <a:gd name="connsiteY120" fmla="*/ 1017587 h 6858000"/>
              <a:gd name="connsiteX121" fmla="*/ 107950 w 5676316"/>
              <a:gd name="connsiteY121" fmla="*/ 981075 h 6858000"/>
              <a:gd name="connsiteX122" fmla="*/ 127000 w 5676316"/>
              <a:gd name="connsiteY122" fmla="*/ 942975 h 6858000"/>
              <a:gd name="connsiteX123" fmla="*/ 142875 w 5676316"/>
              <a:gd name="connsiteY123" fmla="*/ 901700 h 6858000"/>
              <a:gd name="connsiteX124" fmla="*/ 157163 w 5676316"/>
              <a:gd name="connsiteY124" fmla="*/ 854075 h 6858000"/>
              <a:gd name="connsiteX125" fmla="*/ 168275 w 5676316"/>
              <a:gd name="connsiteY125" fmla="*/ 801687 h 6858000"/>
              <a:gd name="connsiteX126" fmla="*/ 176213 w 5676316"/>
              <a:gd name="connsiteY126" fmla="*/ 744537 h 6858000"/>
              <a:gd name="connsiteX127" fmla="*/ 179388 w 5676316"/>
              <a:gd name="connsiteY127" fmla="*/ 673100 h 6858000"/>
              <a:gd name="connsiteX128" fmla="*/ 176213 w 5676316"/>
              <a:gd name="connsiteY128" fmla="*/ 606425 h 6858000"/>
              <a:gd name="connsiteX129" fmla="*/ 168275 w 5676316"/>
              <a:gd name="connsiteY129" fmla="*/ 546100 h 6858000"/>
              <a:gd name="connsiteX130" fmla="*/ 157163 w 5676316"/>
              <a:gd name="connsiteY130" fmla="*/ 496887 h 6858000"/>
              <a:gd name="connsiteX131" fmla="*/ 142875 w 5676316"/>
              <a:gd name="connsiteY131" fmla="*/ 450850 h 6858000"/>
              <a:gd name="connsiteX132" fmla="*/ 127000 w 5676316"/>
              <a:gd name="connsiteY132" fmla="*/ 409575 h 6858000"/>
              <a:gd name="connsiteX133" fmla="*/ 109538 w 5676316"/>
              <a:gd name="connsiteY133" fmla="*/ 369887 h 6858000"/>
              <a:gd name="connsiteX134" fmla="*/ 92075 w 5676316"/>
              <a:gd name="connsiteY134" fmla="*/ 334962 h 6858000"/>
              <a:gd name="connsiteX135" fmla="*/ 73025 w 5676316"/>
              <a:gd name="connsiteY135" fmla="*/ 296862 h 6858000"/>
              <a:gd name="connsiteX136" fmla="*/ 53975 w 5676316"/>
              <a:gd name="connsiteY136" fmla="*/ 260350 h 6858000"/>
              <a:gd name="connsiteX137" fmla="*/ 38100 w 5676316"/>
              <a:gd name="connsiteY137" fmla="*/ 217487 h 6858000"/>
              <a:gd name="connsiteX138" fmla="*/ 22225 w 5676316"/>
              <a:gd name="connsiteY138" fmla="*/ 174625 h 6858000"/>
              <a:gd name="connsiteX139" fmla="*/ 12700 w 5676316"/>
              <a:gd name="connsiteY139" fmla="*/ 122237 h 6858000"/>
              <a:gd name="connsiteX140" fmla="*/ 4763 w 5676316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676316" h="6858000">
                <a:moveTo>
                  <a:pt x="0" y="0"/>
                </a:moveTo>
                <a:lnTo>
                  <a:pt x="5676316" y="0"/>
                </a:lnTo>
                <a:lnTo>
                  <a:pt x="5676316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F6B08-5B5F-1E49-B907-483F3C08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914" y="382384"/>
            <a:ext cx="4593772" cy="18211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Example</a:t>
            </a:r>
          </a:p>
        </p:txBody>
      </p:sp>
      <p:pic>
        <p:nvPicPr>
          <p:cNvPr id="1030" name="Picture 6" descr="Life of Pi | Netflix">
            <a:extLst>
              <a:ext uri="{FF2B5EF4-FFF2-40B4-BE49-F238E27FC236}">
                <a16:creationId xmlns:a16="http://schemas.microsoft.com/office/drawing/2014/main" id="{6A0895BF-C5CA-684E-8290-5B43F4EA37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7" b="1965"/>
          <a:stretch/>
        </p:blipFill>
        <p:spPr bwMode="auto">
          <a:xfrm>
            <a:off x="20" y="10"/>
            <a:ext cx="6577170" cy="3383270"/>
          </a:xfrm>
          <a:custGeom>
            <a:avLst/>
            <a:gdLst/>
            <a:ahLst/>
            <a:cxnLst/>
            <a:rect l="l" t="t" r="r" b="b"/>
            <a:pathLst>
              <a:path w="6577190" h="3383280">
                <a:moveTo>
                  <a:pt x="0" y="0"/>
                </a:moveTo>
                <a:lnTo>
                  <a:pt x="6397802" y="0"/>
                </a:lnTo>
                <a:lnTo>
                  <a:pt x="6402565" y="66675"/>
                </a:lnTo>
                <a:lnTo>
                  <a:pt x="6410502" y="122237"/>
                </a:lnTo>
                <a:lnTo>
                  <a:pt x="6420027" y="174625"/>
                </a:lnTo>
                <a:lnTo>
                  <a:pt x="6435902" y="217487"/>
                </a:lnTo>
                <a:lnTo>
                  <a:pt x="6451777" y="260350"/>
                </a:lnTo>
                <a:lnTo>
                  <a:pt x="6470827" y="296862"/>
                </a:lnTo>
                <a:lnTo>
                  <a:pt x="6489877" y="334962"/>
                </a:lnTo>
                <a:lnTo>
                  <a:pt x="6507340" y="369887"/>
                </a:lnTo>
                <a:lnTo>
                  <a:pt x="6524802" y="409575"/>
                </a:lnTo>
                <a:lnTo>
                  <a:pt x="6540677" y="450850"/>
                </a:lnTo>
                <a:lnTo>
                  <a:pt x="6554965" y="496887"/>
                </a:lnTo>
                <a:lnTo>
                  <a:pt x="6566077" y="546100"/>
                </a:lnTo>
                <a:lnTo>
                  <a:pt x="6574015" y="606425"/>
                </a:lnTo>
                <a:lnTo>
                  <a:pt x="6577190" y="673100"/>
                </a:lnTo>
                <a:lnTo>
                  <a:pt x="6574015" y="744537"/>
                </a:lnTo>
                <a:lnTo>
                  <a:pt x="6566077" y="801687"/>
                </a:lnTo>
                <a:lnTo>
                  <a:pt x="6554965" y="854075"/>
                </a:lnTo>
                <a:lnTo>
                  <a:pt x="6540677" y="901700"/>
                </a:lnTo>
                <a:lnTo>
                  <a:pt x="6524802" y="942975"/>
                </a:lnTo>
                <a:lnTo>
                  <a:pt x="6505752" y="981075"/>
                </a:lnTo>
                <a:lnTo>
                  <a:pt x="6486702" y="1017587"/>
                </a:lnTo>
                <a:lnTo>
                  <a:pt x="6467652" y="1055687"/>
                </a:lnTo>
                <a:lnTo>
                  <a:pt x="6450190" y="1095375"/>
                </a:lnTo>
                <a:lnTo>
                  <a:pt x="6432727" y="1136650"/>
                </a:lnTo>
                <a:lnTo>
                  <a:pt x="6418440" y="1182687"/>
                </a:lnTo>
                <a:lnTo>
                  <a:pt x="6408915" y="1235075"/>
                </a:lnTo>
                <a:lnTo>
                  <a:pt x="6399390" y="1295400"/>
                </a:lnTo>
                <a:lnTo>
                  <a:pt x="6397802" y="1363662"/>
                </a:lnTo>
                <a:lnTo>
                  <a:pt x="6399390" y="1431925"/>
                </a:lnTo>
                <a:lnTo>
                  <a:pt x="6408915" y="1492250"/>
                </a:lnTo>
                <a:lnTo>
                  <a:pt x="6418440" y="1544637"/>
                </a:lnTo>
                <a:lnTo>
                  <a:pt x="6432727" y="1589087"/>
                </a:lnTo>
                <a:lnTo>
                  <a:pt x="6450190" y="1631950"/>
                </a:lnTo>
                <a:lnTo>
                  <a:pt x="6467652" y="1671637"/>
                </a:lnTo>
                <a:lnTo>
                  <a:pt x="6486702" y="1708150"/>
                </a:lnTo>
                <a:lnTo>
                  <a:pt x="6505752" y="1743075"/>
                </a:lnTo>
                <a:lnTo>
                  <a:pt x="6524802" y="1782762"/>
                </a:lnTo>
                <a:lnTo>
                  <a:pt x="6540677" y="1824037"/>
                </a:lnTo>
                <a:lnTo>
                  <a:pt x="6554965" y="1870075"/>
                </a:lnTo>
                <a:lnTo>
                  <a:pt x="6566077" y="1922462"/>
                </a:lnTo>
                <a:lnTo>
                  <a:pt x="6574015" y="1982787"/>
                </a:lnTo>
                <a:lnTo>
                  <a:pt x="6577190" y="2051050"/>
                </a:lnTo>
                <a:lnTo>
                  <a:pt x="6574015" y="2119312"/>
                </a:lnTo>
                <a:lnTo>
                  <a:pt x="6566077" y="2179637"/>
                </a:lnTo>
                <a:lnTo>
                  <a:pt x="6554965" y="2232025"/>
                </a:lnTo>
                <a:lnTo>
                  <a:pt x="6540677" y="2278062"/>
                </a:lnTo>
                <a:lnTo>
                  <a:pt x="6524802" y="2319337"/>
                </a:lnTo>
                <a:lnTo>
                  <a:pt x="6505752" y="2359025"/>
                </a:lnTo>
                <a:lnTo>
                  <a:pt x="6486702" y="2395537"/>
                </a:lnTo>
                <a:lnTo>
                  <a:pt x="6467652" y="2433637"/>
                </a:lnTo>
                <a:lnTo>
                  <a:pt x="6450190" y="2471737"/>
                </a:lnTo>
                <a:lnTo>
                  <a:pt x="6432727" y="2513012"/>
                </a:lnTo>
                <a:lnTo>
                  <a:pt x="6418440" y="2560637"/>
                </a:lnTo>
                <a:lnTo>
                  <a:pt x="6408915" y="2613025"/>
                </a:lnTo>
                <a:lnTo>
                  <a:pt x="6399390" y="2671762"/>
                </a:lnTo>
                <a:lnTo>
                  <a:pt x="6397802" y="2741612"/>
                </a:lnTo>
                <a:lnTo>
                  <a:pt x="6399390" y="2809875"/>
                </a:lnTo>
                <a:lnTo>
                  <a:pt x="6408915" y="2868612"/>
                </a:lnTo>
                <a:lnTo>
                  <a:pt x="6418440" y="2922587"/>
                </a:lnTo>
                <a:lnTo>
                  <a:pt x="6432727" y="2967037"/>
                </a:lnTo>
                <a:lnTo>
                  <a:pt x="6450190" y="3009900"/>
                </a:lnTo>
                <a:lnTo>
                  <a:pt x="6467652" y="3046412"/>
                </a:lnTo>
                <a:lnTo>
                  <a:pt x="6486702" y="3084512"/>
                </a:lnTo>
                <a:lnTo>
                  <a:pt x="6505752" y="3121025"/>
                </a:lnTo>
                <a:lnTo>
                  <a:pt x="6524802" y="3160712"/>
                </a:lnTo>
                <a:lnTo>
                  <a:pt x="6540677" y="3201987"/>
                </a:lnTo>
                <a:lnTo>
                  <a:pt x="6554965" y="3248025"/>
                </a:lnTo>
                <a:lnTo>
                  <a:pt x="6566077" y="3300412"/>
                </a:lnTo>
                <a:lnTo>
                  <a:pt x="6574015" y="3360737"/>
                </a:lnTo>
                <a:lnTo>
                  <a:pt x="6575089" y="3383280"/>
                </a:lnTo>
                <a:lnTo>
                  <a:pt x="0" y="338328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True Stories Behind 'The Godfather' - Biography">
            <a:extLst>
              <a:ext uri="{FF2B5EF4-FFF2-40B4-BE49-F238E27FC236}">
                <a16:creationId xmlns:a16="http://schemas.microsoft.com/office/drawing/2014/main" id="{826F3CF5-06C8-F745-B800-A55945414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2"/>
          <a:stretch/>
        </p:blipFill>
        <p:spPr bwMode="auto">
          <a:xfrm>
            <a:off x="20" y="3474720"/>
            <a:ext cx="6577170" cy="3383280"/>
          </a:xfrm>
          <a:custGeom>
            <a:avLst/>
            <a:gdLst/>
            <a:ahLst/>
            <a:cxnLst/>
            <a:rect l="l" t="t" r="r" b="b"/>
            <a:pathLst>
              <a:path w="6577190" h="3383280">
                <a:moveTo>
                  <a:pt x="0" y="0"/>
                </a:moveTo>
                <a:lnTo>
                  <a:pt x="6575040" y="0"/>
                </a:lnTo>
                <a:lnTo>
                  <a:pt x="6574015" y="22542"/>
                </a:lnTo>
                <a:lnTo>
                  <a:pt x="6566077" y="82867"/>
                </a:lnTo>
                <a:lnTo>
                  <a:pt x="6554965" y="135255"/>
                </a:lnTo>
                <a:lnTo>
                  <a:pt x="6540677" y="181292"/>
                </a:lnTo>
                <a:lnTo>
                  <a:pt x="6524802" y="222567"/>
                </a:lnTo>
                <a:lnTo>
                  <a:pt x="6505752" y="262255"/>
                </a:lnTo>
                <a:lnTo>
                  <a:pt x="6467652" y="336867"/>
                </a:lnTo>
                <a:lnTo>
                  <a:pt x="6450190" y="373380"/>
                </a:lnTo>
                <a:lnTo>
                  <a:pt x="6432727" y="416242"/>
                </a:lnTo>
                <a:lnTo>
                  <a:pt x="6418440" y="460692"/>
                </a:lnTo>
                <a:lnTo>
                  <a:pt x="6408915" y="513080"/>
                </a:lnTo>
                <a:lnTo>
                  <a:pt x="6399390" y="573405"/>
                </a:lnTo>
                <a:lnTo>
                  <a:pt x="6397802" y="641667"/>
                </a:lnTo>
                <a:lnTo>
                  <a:pt x="6399390" y="711517"/>
                </a:lnTo>
                <a:lnTo>
                  <a:pt x="6408915" y="770255"/>
                </a:lnTo>
                <a:lnTo>
                  <a:pt x="6418440" y="822642"/>
                </a:lnTo>
                <a:lnTo>
                  <a:pt x="6432727" y="868680"/>
                </a:lnTo>
                <a:lnTo>
                  <a:pt x="6450190" y="911542"/>
                </a:lnTo>
                <a:lnTo>
                  <a:pt x="6467652" y="949642"/>
                </a:lnTo>
                <a:lnTo>
                  <a:pt x="6505752" y="1024255"/>
                </a:lnTo>
                <a:lnTo>
                  <a:pt x="6524802" y="1062355"/>
                </a:lnTo>
                <a:lnTo>
                  <a:pt x="6540677" y="1105217"/>
                </a:lnTo>
                <a:lnTo>
                  <a:pt x="6554965" y="1151255"/>
                </a:lnTo>
                <a:lnTo>
                  <a:pt x="6566077" y="1203642"/>
                </a:lnTo>
                <a:lnTo>
                  <a:pt x="6574015" y="1263967"/>
                </a:lnTo>
                <a:lnTo>
                  <a:pt x="6577190" y="1332230"/>
                </a:lnTo>
                <a:lnTo>
                  <a:pt x="6574015" y="1400492"/>
                </a:lnTo>
                <a:lnTo>
                  <a:pt x="6566077" y="1460817"/>
                </a:lnTo>
                <a:lnTo>
                  <a:pt x="6554965" y="1513205"/>
                </a:lnTo>
                <a:lnTo>
                  <a:pt x="6540677" y="1559242"/>
                </a:lnTo>
                <a:lnTo>
                  <a:pt x="6524802" y="1600517"/>
                </a:lnTo>
                <a:lnTo>
                  <a:pt x="6505752" y="1640205"/>
                </a:lnTo>
                <a:lnTo>
                  <a:pt x="6486702" y="1675130"/>
                </a:lnTo>
                <a:lnTo>
                  <a:pt x="6467652" y="1711642"/>
                </a:lnTo>
                <a:lnTo>
                  <a:pt x="6450190" y="1751330"/>
                </a:lnTo>
                <a:lnTo>
                  <a:pt x="6432727" y="1794192"/>
                </a:lnTo>
                <a:lnTo>
                  <a:pt x="6418440" y="1838642"/>
                </a:lnTo>
                <a:lnTo>
                  <a:pt x="6408915" y="1891030"/>
                </a:lnTo>
                <a:lnTo>
                  <a:pt x="6399390" y="1951355"/>
                </a:lnTo>
                <a:lnTo>
                  <a:pt x="6397802" y="2019617"/>
                </a:lnTo>
                <a:lnTo>
                  <a:pt x="6399390" y="2087880"/>
                </a:lnTo>
                <a:lnTo>
                  <a:pt x="6408915" y="2148205"/>
                </a:lnTo>
                <a:lnTo>
                  <a:pt x="6418440" y="2200592"/>
                </a:lnTo>
                <a:lnTo>
                  <a:pt x="6432727" y="2246630"/>
                </a:lnTo>
                <a:lnTo>
                  <a:pt x="6450190" y="2287905"/>
                </a:lnTo>
                <a:lnTo>
                  <a:pt x="6467652" y="2327592"/>
                </a:lnTo>
                <a:lnTo>
                  <a:pt x="6486702" y="2365692"/>
                </a:lnTo>
                <a:lnTo>
                  <a:pt x="6505752" y="2402205"/>
                </a:lnTo>
                <a:lnTo>
                  <a:pt x="6524802" y="2440305"/>
                </a:lnTo>
                <a:lnTo>
                  <a:pt x="6540677" y="2481580"/>
                </a:lnTo>
                <a:lnTo>
                  <a:pt x="6554965" y="2529205"/>
                </a:lnTo>
                <a:lnTo>
                  <a:pt x="6566077" y="2581592"/>
                </a:lnTo>
                <a:lnTo>
                  <a:pt x="6574015" y="2638742"/>
                </a:lnTo>
                <a:lnTo>
                  <a:pt x="6577190" y="2708592"/>
                </a:lnTo>
                <a:lnTo>
                  <a:pt x="6574015" y="2776855"/>
                </a:lnTo>
                <a:lnTo>
                  <a:pt x="6566077" y="2837180"/>
                </a:lnTo>
                <a:lnTo>
                  <a:pt x="6554965" y="2886392"/>
                </a:lnTo>
                <a:lnTo>
                  <a:pt x="6540677" y="2932430"/>
                </a:lnTo>
                <a:lnTo>
                  <a:pt x="6524802" y="2973705"/>
                </a:lnTo>
                <a:lnTo>
                  <a:pt x="6507340" y="3013392"/>
                </a:lnTo>
                <a:lnTo>
                  <a:pt x="6489877" y="3048317"/>
                </a:lnTo>
                <a:lnTo>
                  <a:pt x="6470827" y="3086417"/>
                </a:lnTo>
                <a:lnTo>
                  <a:pt x="6451777" y="3122930"/>
                </a:lnTo>
                <a:lnTo>
                  <a:pt x="6435902" y="3165792"/>
                </a:lnTo>
                <a:lnTo>
                  <a:pt x="6420027" y="3208655"/>
                </a:lnTo>
                <a:lnTo>
                  <a:pt x="6410502" y="3261042"/>
                </a:lnTo>
                <a:lnTo>
                  <a:pt x="6402565" y="3316605"/>
                </a:lnTo>
                <a:lnTo>
                  <a:pt x="6397802" y="3383280"/>
                </a:lnTo>
                <a:lnTo>
                  <a:pt x="0" y="338328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04A84D-5741-7442-B0A8-1FBDA6608246}"/>
              </a:ext>
            </a:extLst>
          </p:cNvPr>
          <p:cNvSpPr txBox="1"/>
          <p:nvPr/>
        </p:nvSpPr>
        <p:spPr>
          <a:xfrm>
            <a:off x="7151913" y="2460171"/>
            <a:ext cx="4604657" cy="3626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/>
              <a:t>Watch the clip from the film below. List as many examples of the </a:t>
            </a:r>
            <a:r>
              <a:rPr lang="en-US" b="1"/>
              <a:t>mise-en-scene</a:t>
            </a:r>
            <a:r>
              <a:rPr lang="en-US"/>
              <a:t> as you can think of. What are the signs that indicate the genre of the film?</a:t>
            </a:r>
          </a:p>
          <a:p>
            <a:pPr marL="914400" lvl="1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>
                <a:hlinkClick r:id="rId4"/>
              </a:rPr>
              <a:t>https://www.youtube.com/watch?v=ppjyB2MpxBU</a:t>
            </a:r>
            <a:r>
              <a:rPr lang="en-US"/>
              <a:t> </a:t>
            </a:r>
          </a:p>
          <a:p>
            <a:pPr marL="914400" lvl="1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>
                <a:hlinkClick r:id="rId5"/>
              </a:rPr>
              <a:t>https://www.youtube.com/watch?v=SC4_ltUtdKI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395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F6B08-5B5F-1E49-B907-483F3C08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959797" cy="92862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What is Auteur Theory?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15A99D-DC93-ED4F-8878-DA471B54B5E5}"/>
              </a:ext>
            </a:extLst>
          </p:cNvPr>
          <p:cNvSpPr txBox="1"/>
          <p:nvPr/>
        </p:nvSpPr>
        <p:spPr>
          <a:xfrm>
            <a:off x="765051" y="1311007"/>
            <a:ext cx="8646071" cy="4463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Auteur theory is the idea that the director of a film has a unique creative vision that is distinctly them. For example, you can probably picture what a Tim Burton film or a Tarantino film looks like because their style is so consistent from film to film.</a:t>
            </a: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https://www.youtube.com/watch?v=HcREWDplGBo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https://www.youtube.com/watch?v=O1-lkTgl-ws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https://www.youtube.com/watch?v=-1mAb2wXsRM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are the similarities between the clips that let you know they were directed by the same person?</a:t>
            </a:r>
          </a:p>
          <a:p>
            <a:pPr marL="514350" indent="-28575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you believe Auteur theory a good or bad thing? What are some of the problems behind it?</a:t>
            </a:r>
          </a:p>
        </p:txBody>
      </p:sp>
    </p:spTree>
    <p:extLst>
      <p:ext uri="{BB962C8B-B14F-4D97-AF65-F5344CB8AC3E}">
        <p14:creationId xmlns:p14="http://schemas.microsoft.com/office/powerpoint/2010/main" val="714859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4 Fantastical Facts About Pan's Labyrinth | Mental Floss">
            <a:extLst>
              <a:ext uri="{FF2B5EF4-FFF2-40B4-BE49-F238E27FC236}">
                <a16:creationId xmlns:a16="http://schemas.microsoft.com/office/drawing/2014/main" id="{AB4309A9-64CC-A64C-A9C7-C4DCFF9C2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0151AADE-3190-40C1-806A-ED3744263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9613" y="0"/>
            <a:ext cx="11482387" cy="6858000"/>
          </a:xfrm>
          <a:custGeom>
            <a:avLst/>
            <a:gdLst>
              <a:gd name="connsiteX0" fmla="*/ 0 w 11482387"/>
              <a:gd name="connsiteY0" fmla="*/ 0 h 6858000"/>
              <a:gd name="connsiteX1" fmla="*/ 11482387 w 11482387"/>
              <a:gd name="connsiteY1" fmla="*/ 0 h 6858000"/>
              <a:gd name="connsiteX2" fmla="*/ 11482387 w 11482387"/>
              <a:gd name="connsiteY2" fmla="*/ 6858000 h 6858000"/>
              <a:gd name="connsiteX3" fmla="*/ 0 w 11482387"/>
              <a:gd name="connsiteY3" fmla="*/ 6858000 h 6858000"/>
              <a:gd name="connsiteX4" fmla="*/ 1587 w 11482387"/>
              <a:gd name="connsiteY4" fmla="*/ 6789738 h 6858000"/>
              <a:gd name="connsiteX5" fmla="*/ 9525 w 11482387"/>
              <a:gd name="connsiteY5" fmla="*/ 6729413 h 6858000"/>
              <a:gd name="connsiteX6" fmla="*/ 20637 w 11482387"/>
              <a:gd name="connsiteY6" fmla="*/ 6677025 h 6858000"/>
              <a:gd name="connsiteX7" fmla="*/ 34925 w 11482387"/>
              <a:gd name="connsiteY7" fmla="*/ 6630988 h 6858000"/>
              <a:gd name="connsiteX8" fmla="*/ 50800 w 11482387"/>
              <a:gd name="connsiteY8" fmla="*/ 6589713 h 6858000"/>
              <a:gd name="connsiteX9" fmla="*/ 69850 w 11482387"/>
              <a:gd name="connsiteY9" fmla="*/ 6553200 h 6858000"/>
              <a:gd name="connsiteX10" fmla="*/ 88900 w 11482387"/>
              <a:gd name="connsiteY10" fmla="*/ 6515100 h 6858000"/>
              <a:gd name="connsiteX11" fmla="*/ 107950 w 11482387"/>
              <a:gd name="connsiteY11" fmla="*/ 6477000 h 6858000"/>
              <a:gd name="connsiteX12" fmla="*/ 123825 w 11482387"/>
              <a:gd name="connsiteY12" fmla="*/ 6440488 h 6858000"/>
              <a:gd name="connsiteX13" fmla="*/ 139700 w 11482387"/>
              <a:gd name="connsiteY13" fmla="*/ 6399213 h 6858000"/>
              <a:gd name="connsiteX14" fmla="*/ 155575 w 11482387"/>
              <a:gd name="connsiteY14" fmla="*/ 6353175 h 6858000"/>
              <a:gd name="connsiteX15" fmla="*/ 166687 w 11482387"/>
              <a:gd name="connsiteY15" fmla="*/ 6300788 h 6858000"/>
              <a:gd name="connsiteX16" fmla="*/ 173037 w 11482387"/>
              <a:gd name="connsiteY16" fmla="*/ 6240463 h 6858000"/>
              <a:gd name="connsiteX17" fmla="*/ 176212 w 11482387"/>
              <a:gd name="connsiteY17" fmla="*/ 6172200 h 6858000"/>
              <a:gd name="connsiteX18" fmla="*/ 173037 w 11482387"/>
              <a:gd name="connsiteY18" fmla="*/ 6103938 h 6858000"/>
              <a:gd name="connsiteX19" fmla="*/ 166687 w 11482387"/>
              <a:gd name="connsiteY19" fmla="*/ 6043613 h 6858000"/>
              <a:gd name="connsiteX20" fmla="*/ 155575 w 11482387"/>
              <a:gd name="connsiteY20" fmla="*/ 5991225 h 6858000"/>
              <a:gd name="connsiteX21" fmla="*/ 139700 w 11482387"/>
              <a:gd name="connsiteY21" fmla="*/ 5945188 h 6858000"/>
              <a:gd name="connsiteX22" fmla="*/ 123825 w 11482387"/>
              <a:gd name="connsiteY22" fmla="*/ 5903913 h 6858000"/>
              <a:gd name="connsiteX23" fmla="*/ 107950 w 11482387"/>
              <a:gd name="connsiteY23" fmla="*/ 5867400 h 6858000"/>
              <a:gd name="connsiteX24" fmla="*/ 88900 w 11482387"/>
              <a:gd name="connsiteY24" fmla="*/ 5829300 h 6858000"/>
              <a:gd name="connsiteX25" fmla="*/ 69850 w 11482387"/>
              <a:gd name="connsiteY25" fmla="*/ 5791200 h 6858000"/>
              <a:gd name="connsiteX26" fmla="*/ 50800 w 11482387"/>
              <a:gd name="connsiteY26" fmla="*/ 5754688 h 6858000"/>
              <a:gd name="connsiteX27" fmla="*/ 34925 w 11482387"/>
              <a:gd name="connsiteY27" fmla="*/ 5713413 h 6858000"/>
              <a:gd name="connsiteX28" fmla="*/ 20637 w 11482387"/>
              <a:gd name="connsiteY28" fmla="*/ 5667375 h 6858000"/>
              <a:gd name="connsiteX29" fmla="*/ 9525 w 11482387"/>
              <a:gd name="connsiteY29" fmla="*/ 5614988 h 6858000"/>
              <a:gd name="connsiteX30" fmla="*/ 1587 w 11482387"/>
              <a:gd name="connsiteY30" fmla="*/ 5554663 h 6858000"/>
              <a:gd name="connsiteX31" fmla="*/ 0 w 11482387"/>
              <a:gd name="connsiteY31" fmla="*/ 5486400 h 6858000"/>
              <a:gd name="connsiteX32" fmla="*/ 1587 w 11482387"/>
              <a:gd name="connsiteY32" fmla="*/ 5418138 h 6858000"/>
              <a:gd name="connsiteX33" fmla="*/ 9525 w 11482387"/>
              <a:gd name="connsiteY33" fmla="*/ 5357813 h 6858000"/>
              <a:gd name="connsiteX34" fmla="*/ 20637 w 11482387"/>
              <a:gd name="connsiteY34" fmla="*/ 5305425 h 6858000"/>
              <a:gd name="connsiteX35" fmla="*/ 34925 w 11482387"/>
              <a:gd name="connsiteY35" fmla="*/ 5259388 h 6858000"/>
              <a:gd name="connsiteX36" fmla="*/ 50800 w 11482387"/>
              <a:gd name="connsiteY36" fmla="*/ 5218113 h 6858000"/>
              <a:gd name="connsiteX37" fmla="*/ 69850 w 11482387"/>
              <a:gd name="connsiteY37" fmla="*/ 5181600 h 6858000"/>
              <a:gd name="connsiteX38" fmla="*/ 88900 w 11482387"/>
              <a:gd name="connsiteY38" fmla="*/ 5143500 h 6858000"/>
              <a:gd name="connsiteX39" fmla="*/ 107950 w 11482387"/>
              <a:gd name="connsiteY39" fmla="*/ 5105400 h 6858000"/>
              <a:gd name="connsiteX40" fmla="*/ 123825 w 11482387"/>
              <a:gd name="connsiteY40" fmla="*/ 5068888 h 6858000"/>
              <a:gd name="connsiteX41" fmla="*/ 139700 w 11482387"/>
              <a:gd name="connsiteY41" fmla="*/ 5027613 h 6858000"/>
              <a:gd name="connsiteX42" fmla="*/ 155575 w 11482387"/>
              <a:gd name="connsiteY42" fmla="*/ 4981575 h 6858000"/>
              <a:gd name="connsiteX43" fmla="*/ 166687 w 11482387"/>
              <a:gd name="connsiteY43" fmla="*/ 4929188 h 6858000"/>
              <a:gd name="connsiteX44" fmla="*/ 173037 w 11482387"/>
              <a:gd name="connsiteY44" fmla="*/ 4868863 h 6858000"/>
              <a:gd name="connsiteX45" fmla="*/ 176212 w 11482387"/>
              <a:gd name="connsiteY45" fmla="*/ 4800600 h 6858000"/>
              <a:gd name="connsiteX46" fmla="*/ 173037 w 11482387"/>
              <a:gd name="connsiteY46" fmla="*/ 4732338 h 6858000"/>
              <a:gd name="connsiteX47" fmla="*/ 166687 w 11482387"/>
              <a:gd name="connsiteY47" fmla="*/ 4672013 h 6858000"/>
              <a:gd name="connsiteX48" fmla="*/ 155575 w 11482387"/>
              <a:gd name="connsiteY48" fmla="*/ 4619625 h 6858000"/>
              <a:gd name="connsiteX49" fmla="*/ 139700 w 11482387"/>
              <a:gd name="connsiteY49" fmla="*/ 4573588 h 6858000"/>
              <a:gd name="connsiteX50" fmla="*/ 123825 w 11482387"/>
              <a:gd name="connsiteY50" fmla="*/ 4532313 h 6858000"/>
              <a:gd name="connsiteX51" fmla="*/ 107950 w 11482387"/>
              <a:gd name="connsiteY51" fmla="*/ 4495800 h 6858000"/>
              <a:gd name="connsiteX52" fmla="*/ 69850 w 11482387"/>
              <a:gd name="connsiteY52" fmla="*/ 4419600 h 6858000"/>
              <a:gd name="connsiteX53" fmla="*/ 50800 w 11482387"/>
              <a:gd name="connsiteY53" fmla="*/ 4383088 h 6858000"/>
              <a:gd name="connsiteX54" fmla="*/ 34925 w 11482387"/>
              <a:gd name="connsiteY54" fmla="*/ 4341813 h 6858000"/>
              <a:gd name="connsiteX55" fmla="*/ 20637 w 11482387"/>
              <a:gd name="connsiteY55" fmla="*/ 4295775 h 6858000"/>
              <a:gd name="connsiteX56" fmla="*/ 9525 w 11482387"/>
              <a:gd name="connsiteY56" fmla="*/ 4243388 h 6858000"/>
              <a:gd name="connsiteX57" fmla="*/ 1587 w 11482387"/>
              <a:gd name="connsiteY57" fmla="*/ 4183063 h 6858000"/>
              <a:gd name="connsiteX58" fmla="*/ 0 w 11482387"/>
              <a:gd name="connsiteY58" fmla="*/ 4114800 h 6858000"/>
              <a:gd name="connsiteX59" fmla="*/ 1587 w 11482387"/>
              <a:gd name="connsiteY59" fmla="*/ 4046538 h 6858000"/>
              <a:gd name="connsiteX60" fmla="*/ 9525 w 11482387"/>
              <a:gd name="connsiteY60" fmla="*/ 3986213 h 6858000"/>
              <a:gd name="connsiteX61" fmla="*/ 20637 w 11482387"/>
              <a:gd name="connsiteY61" fmla="*/ 3933825 h 6858000"/>
              <a:gd name="connsiteX62" fmla="*/ 34925 w 11482387"/>
              <a:gd name="connsiteY62" fmla="*/ 3887788 h 6858000"/>
              <a:gd name="connsiteX63" fmla="*/ 50800 w 11482387"/>
              <a:gd name="connsiteY63" fmla="*/ 3846513 h 6858000"/>
              <a:gd name="connsiteX64" fmla="*/ 69850 w 11482387"/>
              <a:gd name="connsiteY64" fmla="*/ 3810000 h 6858000"/>
              <a:gd name="connsiteX65" fmla="*/ 88900 w 11482387"/>
              <a:gd name="connsiteY65" fmla="*/ 3771900 h 6858000"/>
              <a:gd name="connsiteX66" fmla="*/ 107950 w 11482387"/>
              <a:gd name="connsiteY66" fmla="*/ 3733800 h 6858000"/>
              <a:gd name="connsiteX67" fmla="*/ 123825 w 11482387"/>
              <a:gd name="connsiteY67" fmla="*/ 3697288 h 6858000"/>
              <a:gd name="connsiteX68" fmla="*/ 139700 w 11482387"/>
              <a:gd name="connsiteY68" fmla="*/ 3656013 h 6858000"/>
              <a:gd name="connsiteX69" fmla="*/ 155575 w 11482387"/>
              <a:gd name="connsiteY69" fmla="*/ 3609975 h 6858000"/>
              <a:gd name="connsiteX70" fmla="*/ 166687 w 11482387"/>
              <a:gd name="connsiteY70" fmla="*/ 3557588 h 6858000"/>
              <a:gd name="connsiteX71" fmla="*/ 173037 w 11482387"/>
              <a:gd name="connsiteY71" fmla="*/ 3497263 h 6858000"/>
              <a:gd name="connsiteX72" fmla="*/ 176212 w 11482387"/>
              <a:gd name="connsiteY72" fmla="*/ 3427413 h 6858000"/>
              <a:gd name="connsiteX73" fmla="*/ 173037 w 11482387"/>
              <a:gd name="connsiteY73" fmla="*/ 3360738 h 6858000"/>
              <a:gd name="connsiteX74" fmla="*/ 166687 w 11482387"/>
              <a:gd name="connsiteY74" fmla="*/ 3300413 h 6858000"/>
              <a:gd name="connsiteX75" fmla="*/ 155575 w 11482387"/>
              <a:gd name="connsiteY75" fmla="*/ 3248025 h 6858000"/>
              <a:gd name="connsiteX76" fmla="*/ 139700 w 11482387"/>
              <a:gd name="connsiteY76" fmla="*/ 3201988 h 6858000"/>
              <a:gd name="connsiteX77" fmla="*/ 123825 w 11482387"/>
              <a:gd name="connsiteY77" fmla="*/ 3160713 h 6858000"/>
              <a:gd name="connsiteX78" fmla="*/ 107950 w 11482387"/>
              <a:gd name="connsiteY78" fmla="*/ 3124200 h 6858000"/>
              <a:gd name="connsiteX79" fmla="*/ 88900 w 11482387"/>
              <a:gd name="connsiteY79" fmla="*/ 3086100 h 6858000"/>
              <a:gd name="connsiteX80" fmla="*/ 69850 w 11482387"/>
              <a:gd name="connsiteY80" fmla="*/ 3048000 h 6858000"/>
              <a:gd name="connsiteX81" fmla="*/ 50800 w 11482387"/>
              <a:gd name="connsiteY81" fmla="*/ 3011488 h 6858000"/>
              <a:gd name="connsiteX82" fmla="*/ 34925 w 11482387"/>
              <a:gd name="connsiteY82" fmla="*/ 2970213 h 6858000"/>
              <a:gd name="connsiteX83" fmla="*/ 20637 w 11482387"/>
              <a:gd name="connsiteY83" fmla="*/ 2924175 h 6858000"/>
              <a:gd name="connsiteX84" fmla="*/ 9525 w 11482387"/>
              <a:gd name="connsiteY84" fmla="*/ 2871788 h 6858000"/>
              <a:gd name="connsiteX85" fmla="*/ 1587 w 11482387"/>
              <a:gd name="connsiteY85" fmla="*/ 2811463 h 6858000"/>
              <a:gd name="connsiteX86" fmla="*/ 0 w 11482387"/>
              <a:gd name="connsiteY86" fmla="*/ 2743200 h 6858000"/>
              <a:gd name="connsiteX87" fmla="*/ 1587 w 11482387"/>
              <a:gd name="connsiteY87" fmla="*/ 2674938 h 6858000"/>
              <a:gd name="connsiteX88" fmla="*/ 9525 w 11482387"/>
              <a:gd name="connsiteY88" fmla="*/ 2614613 h 6858000"/>
              <a:gd name="connsiteX89" fmla="*/ 20637 w 11482387"/>
              <a:gd name="connsiteY89" fmla="*/ 2562225 h 6858000"/>
              <a:gd name="connsiteX90" fmla="*/ 34925 w 11482387"/>
              <a:gd name="connsiteY90" fmla="*/ 2516188 h 6858000"/>
              <a:gd name="connsiteX91" fmla="*/ 50800 w 11482387"/>
              <a:gd name="connsiteY91" fmla="*/ 2474913 h 6858000"/>
              <a:gd name="connsiteX92" fmla="*/ 69850 w 11482387"/>
              <a:gd name="connsiteY92" fmla="*/ 2438400 h 6858000"/>
              <a:gd name="connsiteX93" fmla="*/ 88900 w 11482387"/>
              <a:gd name="connsiteY93" fmla="*/ 2400300 h 6858000"/>
              <a:gd name="connsiteX94" fmla="*/ 107950 w 11482387"/>
              <a:gd name="connsiteY94" fmla="*/ 2362200 h 6858000"/>
              <a:gd name="connsiteX95" fmla="*/ 123825 w 11482387"/>
              <a:gd name="connsiteY95" fmla="*/ 2325688 h 6858000"/>
              <a:gd name="connsiteX96" fmla="*/ 139700 w 11482387"/>
              <a:gd name="connsiteY96" fmla="*/ 2284413 h 6858000"/>
              <a:gd name="connsiteX97" fmla="*/ 155575 w 11482387"/>
              <a:gd name="connsiteY97" fmla="*/ 2238375 h 6858000"/>
              <a:gd name="connsiteX98" fmla="*/ 166687 w 11482387"/>
              <a:gd name="connsiteY98" fmla="*/ 2185988 h 6858000"/>
              <a:gd name="connsiteX99" fmla="*/ 173037 w 11482387"/>
              <a:gd name="connsiteY99" fmla="*/ 2125663 h 6858000"/>
              <a:gd name="connsiteX100" fmla="*/ 176212 w 11482387"/>
              <a:gd name="connsiteY100" fmla="*/ 2057400 h 6858000"/>
              <a:gd name="connsiteX101" fmla="*/ 173037 w 11482387"/>
              <a:gd name="connsiteY101" fmla="*/ 1989138 h 6858000"/>
              <a:gd name="connsiteX102" fmla="*/ 166687 w 11482387"/>
              <a:gd name="connsiteY102" fmla="*/ 1928813 h 6858000"/>
              <a:gd name="connsiteX103" fmla="*/ 155575 w 11482387"/>
              <a:gd name="connsiteY103" fmla="*/ 1876425 h 6858000"/>
              <a:gd name="connsiteX104" fmla="*/ 139700 w 11482387"/>
              <a:gd name="connsiteY104" fmla="*/ 1830388 h 6858000"/>
              <a:gd name="connsiteX105" fmla="*/ 123825 w 11482387"/>
              <a:gd name="connsiteY105" fmla="*/ 1789113 h 6858000"/>
              <a:gd name="connsiteX106" fmla="*/ 107950 w 11482387"/>
              <a:gd name="connsiteY106" fmla="*/ 1752600 h 6858000"/>
              <a:gd name="connsiteX107" fmla="*/ 88900 w 11482387"/>
              <a:gd name="connsiteY107" fmla="*/ 1714500 h 6858000"/>
              <a:gd name="connsiteX108" fmla="*/ 69850 w 11482387"/>
              <a:gd name="connsiteY108" fmla="*/ 1676400 h 6858000"/>
              <a:gd name="connsiteX109" fmla="*/ 50800 w 11482387"/>
              <a:gd name="connsiteY109" fmla="*/ 1639888 h 6858000"/>
              <a:gd name="connsiteX110" fmla="*/ 34925 w 11482387"/>
              <a:gd name="connsiteY110" fmla="*/ 1598613 h 6858000"/>
              <a:gd name="connsiteX111" fmla="*/ 20637 w 11482387"/>
              <a:gd name="connsiteY111" fmla="*/ 1552575 h 6858000"/>
              <a:gd name="connsiteX112" fmla="*/ 9525 w 11482387"/>
              <a:gd name="connsiteY112" fmla="*/ 1500188 h 6858000"/>
              <a:gd name="connsiteX113" fmla="*/ 1587 w 11482387"/>
              <a:gd name="connsiteY113" fmla="*/ 1439863 h 6858000"/>
              <a:gd name="connsiteX114" fmla="*/ 0 w 11482387"/>
              <a:gd name="connsiteY114" fmla="*/ 1371600 h 6858000"/>
              <a:gd name="connsiteX115" fmla="*/ 1587 w 11482387"/>
              <a:gd name="connsiteY115" fmla="*/ 1303338 h 6858000"/>
              <a:gd name="connsiteX116" fmla="*/ 9525 w 11482387"/>
              <a:gd name="connsiteY116" fmla="*/ 1243013 h 6858000"/>
              <a:gd name="connsiteX117" fmla="*/ 20637 w 11482387"/>
              <a:gd name="connsiteY117" fmla="*/ 1190625 h 6858000"/>
              <a:gd name="connsiteX118" fmla="*/ 34925 w 11482387"/>
              <a:gd name="connsiteY118" fmla="*/ 1144588 h 6858000"/>
              <a:gd name="connsiteX119" fmla="*/ 50800 w 11482387"/>
              <a:gd name="connsiteY119" fmla="*/ 1103313 h 6858000"/>
              <a:gd name="connsiteX120" fmla="*/ 69850 w 11482387"/>
              <a:gd name="connsiteY120" fmla="*/ 1066800 h 6858000"/>
              <a:gd name="connsiteX121" fmla="*/ 88900 w 11482387"/>
              <a:gd name="connsiteY121" fmla="*/ 1028700 h 6858000"/>
              <a:gd name="connsiteX122" fmla="*/ 107950 w 11482387"/>
              <a:gd name="connsiteY122" fmla="*/ 990600 h 6858000"/>
              <a:gd name="connsiteX123" fmla="*/ 123825 w 11482387"/>
              <a:gd name="connsiteY123" fmla="*/ 954088 h 6858000"/>
              <a:gd name="connsiteX124" fmla="*/ 139700 w 11482387"/>
              <a:gd name="connsiteY124" fmla="*/ 912813 h 6858000"/>
              <a:gd name="connsiteX125" fmla="*/ 155575 w 11482387"/>
              <a:gd name="connsiteY125" fmla="*/ 866775 h 6858000"/>
              <a:gd name="connsiteX126" fmla="*/ 166687 w 11482387"/>
              <a:gd name="connsiteY126" fmla="*/ 814388 h 6858000"/>
              <a:gd name="connsiteX127" fmla="*/ 173037 w 11482387"/>
              <a:gd name="connsiteY127" fmla="*/ 754063 h 6858000"/>
              <a:gd name="connsiteX128" fmla="*/ 176212 w 11482387"/>
              <a:gd name="connsiteY128" fmla="*/ 685800 h 6858000"/>
              <a:gd name="connsiteX129" fmla="*/ 173037 w 11482387"/>
              <a:gd name="connsiteY129" fmla="*/ 617538 h 6858000"/>
              <a:gd name="connsiteX130" fmla="*/ 166687 w 11482387"/>
              <a:gd name="connsiteY130" fmla="*/ 557213 h 6858000"/>
              <a:gd name="connsiteX131" fmla="*/ 155575 w 11482387"/>
              <a:gd name="connsiteY131" fmla="*/ 504825 h 6858000"/>
              <a:gd name="connsiteX132" fmla="*/ 139700 w 11482387"/>
              <a:gd name="connsiteY132" fmla="*/ 458788 h 6858000"/>
              <a:gd name="connsiteX133" fmla="*/ 123825 w 11482387"/>
              <a:gd name="connsiteY133" fmla="*/ 417513 h 6858000"/>
              <a:gd name="connsiteX134" fmla="*/ 107950 w 11482387"/>
              <a:gd name="connsiteY134" fmla="*/ 381000 h 6858000"/>
              <a:gd name="connsiteX135" fmla="*/ 88900 w 11482387"/>
              <a:gd name="connsiteY135" fmla="*/ 342900 h 6858000"/>
              <a:gd name="connsiteX136" fmla="*/ 69850 w 11482387"/>
              <a:gd name="connsiteY136" fmla="*/ 304800 h 6858000"/>
              <a:gd name="connsiteX137" fmla="*/ 50800 w 11482387"/>
              <a:gd name="connsiteY137" fmla="*/ 268288 h 6858000"/>
              <a:gd name="connsiteX138" fmla="*/ 34925 w 11482387"/>
              <a:gd name="connsiteY138" fmla="*/ 227013 h 6858000"/>
              <a:gd name="connsiteX139" fmla="*/ 20637 w 11482387"/>
              <a:gd name="connsiteY139" fmla="*/ 180975 h 6858000"/>
              <a:gd name="connsiteX140" fmla="*/ 9525 w 11482387"/>
              <a:gd name="connsiteY140" fmla="*/ 128588 h 6858000"/>
              <a:gd name="connsiteX141" fmla="*/ 1587 w 11482387"/>
              <a:gd name="connsiteY141" fmla="*/ 68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1482387" h="6858000">
                <a:moveTo>
                  <a:pt x="0" y="0"/>
                </a:moveTo>
                <a:lnTo>
                  <a:pt x="11482387" y="0"/>
                </a:lnTo>
                <a:lnTo>
                  <a:pt x="11482387" y="6858000"/>
                </a:lnTo>
                <a:lnTo>
                  <a:pt x="0" y="6858000"/>
                </a:lnTo>
                <a:lnTo>
                  <a:pt x="1587" y="6789738"/>
                </a:lnTo>
                <a:lnTo>
                  <a:pt x="9525" y="6729413"/>
                </a:lnTo>
                <a:lnTo>
                  <a:pt x="20637" y="6677025"/>
                </a:lnTo>
                <a:lnTo>
                  <a:pt x="34925" y="6630988"/>
                </a:lnTo>
                <a:lnTo>
                  <a:pt x="50800" y="6589713"/>
                </a:lnTo>
                <a:lnTo>
                  <a:pt x="69850" y="6553200"/>
                </a:lnTo>
                <a:lnTo>
                  <a:pt x="88900" y="6515100"/>
                </a:lnTo>
                <a:lnTo>
                  <a:pt x="107950" y="6477000"/>
                </a:lnTo>
                <a:lnTo>
                  <a:pt x="123825" y="6440488"/>
                </a:lnTo>
                <a:lnTo>
                  <a:pt x="139700" y="6399213"/>
                </a:lnTo>
                <a:lnTo>
                  <a:pt x="155575" y="6353175"/>
                </a:lnTo>
                <a:lnTo>
                  <a:pt x="166687" y="6300788"/>
                </a:lnTo>
                <a:lnTo>
                  <a:pt x="173037" y="6240463"/>
                </a:lnTo>
                <a:lnTo>
                  <a:pt x="176212" y="6172200"/>
                </a:lnTo>
                <a:lnTo>
                  <a:pt x="173037" y="6103938"/>
                </a:lnTo>
                <a:lnTo>
                  <a:pt x="166687" y="6043613"/>
                </a:lnTo>
                <a:lnTo>
                  <a:pt x="155575" y="5991225"/>
                </a:lnTo>
                <a:lnTo>
                  <a:pt x="139700" y="5945188"/>
                </a:lnTo>
                <a:lnTo>
                  <a:pt x="123825" y="5903913"/>
                </a:lnTo>
                <a:lnTo>
                  <a:pt x="107950" y="5867400"/>
                </a:lnTo>
                <a:lnTo>
                  <a:pt x="88900" y="5829300"/>
                </a:lnTo>
                <a:lnTo>
                  <a:pt x="69850" y="5791200"/>
                </a:lnTo>
                <a:lnTo>
                  <a:pt x="50800" y="5754688"/>
                </a:lnTo>
                <a:lnTo>
                  <a:pt x="34925" y="5713413"/>
                </a:lnTo>
                <a:lnTo>
                  <a:pt x="20637" y="5667375"/>
                </a:lnTo>
                <a:lnTo>
                  <a:pt x="9525" y="5614988"/>
                </a:lnTo>
                <a:lnTo>
                  <a:pt x="1587" y="5554663"/>
                </a:lnTo>
                <a:lnTo>
                  <a:pt x="0" y="5486400"/>
                </a:lnTo>
                <a:lnTo>
                  <a:pt x="1587" y="5418138"/>
                </a:lnTo>
                <a:lnTo>
                  <a:pt x="9525" y="5357813"/>
                </a:lnTo>
                <a:lnTo>
                  <a:pt x="20637" y="5305425"/>
                </a:lnTo>
                <a:lnTo>
                  <a:pt x="34925" y="5259388"/>
                </a:lnTo>
                <a:lnTo>
                  <a:pt x="50800" y="5218113"/>
                </a:lnTo>
                <a:lnTo>
                  <a:pt x="69850" y="5181600"/>
                </a:lnTo>
                <a:lnTo>
                  <a:pt x="88900" y="5143500"/>
                </a:lnTo>
                <a:lnTo>
                  <a:pt x="107950" y="5105400"/>
                </a:lnTo>
                <a:lnTo>
                  <a:pt x="123825" y="5068888"/>
                </a:lnTo>
                <a:lnTo>
                  <a:pt x="139700" y="5027613"/>
                </a:lnTo>
                <a:lnTo>
                  <a:pt x="155575" y="4981575"/>
                </a:lnTo>
                <a:lnTo>
                  <a:pt x="166687" y="4929188"/>
                </a:lnTo>
                <a:lnTo>
                  <a:pt x="173037" y="4868863"/>
                </a:lnTo>
                <a:lnTo>
                  <a:pt x="176212" y="4800600"/>
                </a:lnTo>
                <a:lnTo>
                  <a:pt x="173037" y="4732338"/>
                </a:lnTo>
                <a:lnTo>
                  <a:pt x="166687" y="4672013"/>
                </a:lnTo>
                <a:lnTo>
                  <a:pt x="155575" y="4619625"/>
                </a:lnTo>
                <a:lnTo>
                  <a:pt x="139700" y="4573588"/>
                </a:lnTo>
                <a:lnTo>
                  <a:pt x="123825" y="4532313"/>
                </a:lnTo>
                <a:lnTo>
                  <a:pt x="107950" y="4495800"/>
                </a:lnTo>
                <a:lnTo>
                  <a:pt x="69850" y="4419600"/>
                </a:lnTo>
                <a:lnTo>
                  <a:pt x="50800" y="4383088"/>
                </a:lnTo>
                <a:lnTo>
                  <a:pt x="34925" y="4341813"/>
                </a:lnTo>
                <a:lnTo>
                  <a:pt x="20637" y="4295775"/>
                </a:lnTo>
                <a:lnTo>
                  <a:pt x="9525" y="4243388"/>
                </a:lnTo>
                <a:lnTo>
                  <a:pt x="1587" y="4183063"/>
                </a:lnTo>
                <a:lnTo>
                  <a:pt x="0" y="4114800"/>
                </a:lnTo>
                <a:lnTo>
                  <a:pt x="1587" y="4046538"/>
                </a:lnTo>
                <a:lnTo>
                  <a:pt x="9525" y="3986213"/>
                </a:lnTo>
                <a:lnTo>
                  <a:pt x="20637" y="3933825"/>
                </a:lnTo>
                <a:lnTo>
                  <a:pt x="34925" y="3887788"/>
                </a:lnTo>
                <a:lnTo>
                  <a:pt x="50800" y="3846513"/>
                </a:lnTo>
                <a:lnTo>
                  <a:pt x="69850" y="3810000"/>
                </a:lnTo>
                <a:lnTo>
                  <a:pt x="88900" y="3771900"/>
                </a:lnTo>
                <a:lnTo>
                  <a:pt x="107950" y="3733800"/>
                </a:lnTo>
                <a:lnTo>
                  <a:pt x="123825" y="3697288"/>
                </a:lnTo>
                <a:lnTo>
                  <a:pt x="139700" y="3656013"/>
                </a:lnTo>
                <a:lnTo>
                  <a:pt x="155575" y="3609975"/>
                </a:lnTo>
                <a:lnTo>
                  <a:pt x="166687" y="3557588"/>
                </a:lnTo>
                <a:lnTo>
                  <a:pt x="173037" y="3497263"/>
                </a:lnTo>
                <a:lnTo>
                  <a:pt x="176212" y="3427413"/>
                </a:lnTo>
                <a:lnTo>
                  <a:pt x="173037" y="3360738"/>
                </a:lnTo>
                <a:lnTo>
                  <a:pt x="166687" y="3300413"/>
                </a:lnTo>
                <a:lnTo>
                  <a:pt x="155575" y="3248025"/>
                </a:lnTo>
                <a:lnTo>
                  <a:pt x="139700" y="3201988"/>
                </a:lnTo>
                <a:lnTo>
                  <a:pt x="123825" y="3160713"/>
                </a:lnTo>
                <a:lnTo>
                  <a:pt x="107950" y="3124200"/>
                </a:lnTo>
                <a:lnTo>
                  <a:pt x="88900" y="3086100"/>
                </a:lnTo>
                <a:lnTo>
                  <a:pt x="69850" y="3048000"/>
                </a:lnTo>
                <a:lnTo>
                  <a:pt x="50800" y="3011488"/>
                </a:lnTo>
                <a:lnTo>
                  <a:pt x="34925" y="2970213"/>
                </a:lnTo>
                <a:lnTo>
                  <a:pt x="20637" y="2924175"/>
                </a:lnTo>
                <a:lnTo>
                  <a:pt x="9525" y="2871788"/>
                </a:lnTo>
                <a:lnTo>
                  <a:pt x="1587" y="2811463"/>
                </a:lnTo>
                <a:lnTo>
                  <a:pt x="0" y="2743200"/>
                </a:lnTo>
                <a:lnTo>
                  <a:pt x="1587" y="2674938"/>
                </a:lnTo>
                <a:lnTo>
                  <a:pt x="9525" y="2614613"/>
                </a:lnTo>
                <a:lnTo>
                  <a:pt x="20637" y="2562225"/>
                </a:lnTo>
                <a:lnTo>
                  <a:pt x="34925" y="2516188"/>
                </a:lnTo>
                <a:lnTo>
                  <a:pt x="50800" y="2474913"/>
                </a:lnTo>
                <a:lnTo>
                  <a:pt x="69850" y="2438400"/>
                </a:lnTo>
                <a:lnTo>
                  <a:pt x="88900" y="2400300"/>
                </a:lnTo>
                <a:lnTo>
                  <a:pt x="107950" y="2362200"/>
                </a:lnTo>
                <a:lnTo>
                  <a:pt x="123825" y="2325688"/>
                </a:lnTo>
                <a:lnTo>
                  <a:pt x="139700" y="2284413"/>
                </a:lnTo>
                <a:lnTo>
                  <a:pt x="155575" y="2238375"/>
                </a:lnTo>
                <a:lnTo>
                  <a:pt x="166687" y="2185988"/>
                </a:lnTo>
                <a:lnTo>
                  <a:pt x="173037" y="2125663"/>
                </a:lnTo>
                <a:lnTo>
                  <a:pt x="176212" y="2057400"/>
                </a:lnTo>
                <a:lnTo>
                  <a:pt x="173037" y="1989138"/>
                </a:lnTo>
                <a:lnTo>
                  <a:pt x="166687" y="1928813"/>
                </a:lnTo>
                <a:lnTo>
                  <a:pt x="155575" y="1876425"/>
                </a:lnTo>
                <a:lnTo>
                  <a:pt x="139700" y="1830388"/>
                </a:lnTo>
                <a:lnTo>
                  <a:pt x="123825" y="1789113"/>
                </a:lnTo>
                <a:lnTo>
                  <a:pt x="107950" y="1752600"/>
                </a:lnTo>
                <a:lnTo>
                  <a:pt x="88900" y="1714500"/>
                </a:lnTo>
                <a:lnTo>
                  <a:pt x="69850" y="1676400"/>
                </a:lnTo>
                <a:lnTo>
                  <a:pt x="50800" y="1639888"/>
                </a:lnTo>
                <a:lnTo>
                  <a:pt x="34925" y="1598613"/>
                </a:lnTo>
                <a:lnTo>
                  <a:pt x="20637" y="1552575"/>
                </a:lnTo>
                <a:lnTo>
                  <a:pt x="9525" y="1500188"/>
                </a:lnTo>
                <a:lnTo>
                  <a:pt x="1587" y="1439863"/>
                </a:lnTo>
                <a:lnTo>
                  <a:pt x="0" y="1371600"/>
                </a:lnTo>
                <a:lnTo>
                  <a:pt x="1587" y="1303338"/>
                </a:lnTo>
                <a:lnTo>
                  <a:pt x="9525" y="1243013"/>
                </a:lnTo>
                <a:lnTo>
                  <a:pt x="20637" y="1190625"/>
                </a:lnTo>
                <a:lnTo>
                  <a:pt x="34925" y="1144588"/>
                </a:lnTo>
                <a:lnTo>
                  <a:pt x="50800" y="1103313"/>
                </a:lnTo>
                <a:lnTo>
                  <a:pt x="69850" y="1066800"/>
                </a:lnTo>
                <a:lnTo>
                  <a:pt x="88900" y="1028700"/>
                </a:lnTo>
                <a:lnTo>
                  <a:pt x="107950" y="990600"/>
                </a:lnTo>
                <a:lnTo>
                  <a:pt x="123825" y="954088"/>
                </a:lnTo>
                <a:lnTo>
                  <a:pt x="139700" y="912813"/>
                </a:lnTo>
                <a:lnTo>
                  <a:pt x="155575" y="866775"/>
                </a:lnTo>
                <a:lnTo>
                  <a:pt x="166687" y="814388"/>
                </a:lnTo>
                <a:lnTo>
                  <a:pt x="173037" y="754063"/>
                </a:lnTo>
                <a:lnTo>
                  <a:pt x="176212" y="685800"/>
                </a:lnTo>
                <a:lnTo>
                  <a:pt x="173037" y="617538"/>
                </a:lnTo>
                <a:lnTo>
                  <a:pt x="166687" y="557213"/>
                </a:lnTo>
                <a:lnTo>
                  <a:pt x="155575" y="504825"/>
                </a:lnTo>
                <a:lnTo>
                  <a:pt x="139700" y="458788"/>
                </a:lnTo>
                <a:lnTo>
                  <a:pt x="123825" y="417513"/>
                </a:lnTo>
                <a:lnTo>
                  <a:pt x="107950" y="381000"/>
                </a:lnTo>
                <a:lnTo>
                  <a:pt x="88900" y="342900"/>
                </a:lnTo>
                <a:lnTo>
                  <a:pt x="69850" y="304800"/>
                </a:lnTo>
                <a:lnTo>
                  <a:pt x="50800" y="268288"/>
                </a:lnTo>
                <a:lnTo>
                  <a:pt x="34925" y="227013"/>
                </a:lnTo>
                <a:lnTo>
                  <a:pt x="20637" y="180975"/>
                </a:lnTo>
                <a:lnTo>
                  <a:pt x="9525" y="128588"/>
                </a:lnTo>
                <a:lnTo>
                  <a:pt x="1587" y="68263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B5F5A-B0B0-9748-970D-DFD2E22B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Critiques of 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22527-34C2-6047-87AF-A78285BAD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5935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Watch from 46.16 –  1.02 of Pan’s Labyrinth.  As you watch, make notes about genre, auteur theory and mise-</a:t>
            </a:r>
            <a:r>
              <a:rPr lang="en-US" dirty="0" err="1"/>
              <a:t>en</a:t>
            </a:r>
            <a:r>
              <a:rPr lang="en-US" dirty="0"/>
              <a:t>-scene. Think about: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The style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Use of </a:t>
            </a:r>
            <a:r>
              <a:rPr lang="en-US" dirty="0" err="1"/>
              <a:t>colour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Themes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Genre tropes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Story structure</a:t>
            </a:r>
            <a:endParaRPr lang="en-US"/>
          </a:p>
          <a:p>
            <a:pPr marL="0" indent="0">
              <a:lnSpc>
                <a:spcPct val="100000"/>
              </a:lnSpc>
              <a:buNone/>
            </a:pP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hlinkClick r:id="rId3"/>
              </a:rPr>
              <a:t>https://vimeo.com/504211111</a:t>
            </a:r>
            <a:r>
              <a:rPr lang="en-US" dirty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49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D6CE9D5-28BB-4329-B5E2-B06131F27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D9F7D40-5D59-4F59-A331-D8F7710A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E2B1BC2F-AEBF-4990-A7F9-197AAF28B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171A48-7A4C-2648-A478-B3A84BB1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anchor="b">
            <a:normAutofit/>
          </a:bodyPr>
          <a:lstStyle/>
          <a:p>
            <a:r>
              <a:rPr lang="en-US" sz="1900">
                <a:solidFill>
                  <a:schemeClr val="accent1"/>
                </a:solidFill>
              </a:rPr>
              <a:t>Homework</a:t>
            </a:r>
          </a:p>
        </p:txBody>
      </p:sp>
      <p:pic>
        <p:nvPicPr>
          <p:cNvPr id="3074" name="Picture 2" descr="BBC Four - Mark Kermode's Secrets of Cinema">
            <a:extLst>
              <a:ext uri="{FF2B5EF4-FFF2-40B4-BE49-F238E27FC236}">
                <a16:creationId xmlns:a16="http://schemas.microsoft.com/office/drawing/2014/main" id="{B9B8951A-5C85-D640-BC22-025F14B55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927" y="1592270"/>
            <a:ext cx="5978273" cy="336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F1E18-495B-8C49-9836-C7428EBE0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328" y="1655065"/>
            <a:ext cx="3090672" cy="42245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500">
                <a:solidFill>
                  <a:schemeClr val="bg1"/>
                </a:solidFill>
              </a:rPr>
              <a:t>Continue your Terminology Blog with the words from this week.</a:t>
            </a:r>
          </a:p>
          <a:p>
            <a:pPr lvl="1">
              <a:lnSpc>
                <a:spcPct val="100000"/>
              </a:lnSpc>
            </a:pPr>
            <a:r>
              <a:rPr lang="en-GB" sz="1500">
                <a:solidFill>
                  <a:schemeClr val="bg1"/>
                </a:solidFill>
              </a:rPr>
              <a:t>Mise-en-scene</a:t>
            </a:r>
          </a:p>
          <a:p>
            <a:pPr lvl="1">
              <a:lnSpc>
                <a:spcPct val="100000"/>
              </a:lnSpc>
            </a:pPr>
            <a:r>
              <a:rPr lang="en-GB" sz="1500">
                <a:solidFill>
                  <a:schemeClr val="bg1"/>
                </a:solidFill>
              </a:rPr>
              <a:t>Auteur theory</a:t>
            </a:r>
          </a:p>
          <a:p>
            <a:pPr>
              <a:lnSpc>
                <a:spcPct val="100000"/>
              </a:lnSpc>
            </a:pPr>
            <a:endParaRPr lang="en-US" sz="15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1500">
                <a:solidFill>
                  <a:schemeClr val="bg1"/>
                </a:solidFill>
              </a:rPr>
              <a:t>Watch an episode of </a:t>
            </a:r>
            <a:r>
              <a:rPr lang="en-GB" sz="1500" b="1">
                <a:solidFill>
                  <a:schemeClr val="bg1"/>
                </a:solidFill>
              </a:rPr>
              <a:t>Mark Kermode’s Secret of Cinema</a:t>
            </a:r>
            <a:r>
              <a:rPr lang="en-GB" sz="1500">
                <a:solidFill>
                  <a:schemeClr val="bg1"/>
                </a:solidFill>
              </a:rPr>
              <a:t>. Pick a genre of your choice. Summarise what you have learnt about </a:t>
            </a:r>
            <a:r>
              <a:rPr lang="en-GB" sz="1500" b="1">
                <a:solidFill>
                  <a:schemeClr val="bg1"/>
                </a:solidFill>
              </a:rPr>
              <a:t>the way the genre has developed over time</a:t>
            </a:r>
            <a:r>
              <a:rPr lang="en-GB" sz="1500">
                <a:solidFill>
                  <a:schemeClr val="bg1"/>
                </a:solidFill>
              </a:rPr>
              <a:t> and write 300 words on your blog, with examples. </a:t>
            </a:r>
          </a:p>
          <a:p>
            <a:pPr>
              <a:lnSpc>
                <a:spcPct val="100000"/>
              </a:lnSpc>
            </a:pPr>
            <a:r>
              <a:rPr lang="en-GB" sz="1500">
                <a:solidFill>
                  <a:schemeClr val="bg1"/>
                </a:solidFill>
                <a:hlinkClick r:id="rId3"/>
              </a:rPr>
              <a:t>https://www.bbc.co.uk/iplayer/episodes/b0bbn5pt/mark-kermodes-secrets-of-cinema</a:t>
            </a:r>
            <a:r>
              <a:rPr lang="en-GB" sz="1500">
                <a:solidFill>
                  <a:schemeClr val="bg1"/>
                </a:solidFill>
              </a:rPr>
              <a:t> </a:t>
            </a:r>
            <a:endParaRPr lang="en-GB" sz="150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31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439</Words>
  <Application>Microsoft Macintosh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Badge</vt:lpstr>
      <vt:lpstr>Auteur and Structure</vt:lpstr>
      <vt:lpstr>Homework reminder</vt:lpstr>
      <vt:lpstr>Mise-en-SCene</vt:lpstr>
      <vt:lpstr>Example</vt:lpstr>
      <vt:lpstr>What is Auteur Theory?</vt:lpstr>
      <vt:lpstr>Critiques of genre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Media AGENDA</dc:title>
  <dc:creator>Karl Falconer</dc:creator>
  <cp:lastModifiedBy>Karl Falconer</cp:lastModifiedBy>
  <cp:revision>39</cp:revision>
  <dcterms:created xsi:type="dcterms:W3CDTF">2021-01-10T16:20:49Z</dcterms:created>
  <dcterms:modified xsi:type="dcterms:W3CDTF">2021-02-01T11:42:53Z</dcterms:modified>
</cp:coreProperties>
</file>