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1" r:id="rId3"/>
    <p:sldId id="262" r:id="rId4"/>
    <p:sldId id="260" r:id="rId5"/>
    <p:sldId id="271" r:id="rId6"/>
    <p:sldId id="263" r:id="rId7"/>
    <p:sldId id="269" r:id="rId8"/>
    <p:sldId id="270" r:id="rId9"/>
    <p:sldId id="266" r:id="rId10"/>
    <p:sldId id="27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60"/>
    <p:restoredTop sz="95118"/>
  </p:normalViewPr>
  <p:slideViewPr>
    <p:cSldViewPr snapToGrid="0" snapToObjects="1">
      <p:cViewPr varScale="1">
        <p:scale>
          <a:sx n="139" d="100"/>
          <a:sy n="139" d="100"/>
        </p:scale>
        <p:origin x="184" y="6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GB"/>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2/10/21</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2/10/21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2/10/21</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2/10/21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GB"/>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2/10/21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2/10/21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2/10/21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GB"/>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2/10/21</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GB"/>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2/10/21</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2/10/21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2/10/21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2/10/21</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624BD9-62FB-467A-ACDC-4836ADC5FE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Freeform 13">
            <a:extLst>
              <a:ext uri="{FF2B5EF4-FFF2-40B4-BE49-F238E27FC236}">
                <a16:creationId xmlns:a16="http://schemas.microsoft.com/office/drawing/2014/main" id="{4C973920-672E-443D-8D2E-2D1E3853A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141730" y="0"/>
            <a:ext cx="7789615" cy="6858000"/>
          </a:xfrm>
          <a:custGeom>
            <a:avLst/>
            <a:gdLst>
              <a:gd name="connsiteX0" fmla="*/ 9807836 w 9807836"/>
              <a:gd name="connsiteY0" fmla="*/ 0 h 6858000"/>
              <a:gd name="connsiteX1" fmla="*/ 0 w 9807836"/>
              <a:gd name="connsiteY1" fmla="*/ 0 h 6858000"/>
              <a:gd name="connsiteX2" fmla="*/ 26987 w 9807836"/>
              <a:gd name="connsiteY2" fmla="*/ 87312 h 6858000"/>
              <a:gd name="connsiteX3" fmla="*/ 52387 w 9807836"/>
              <a:gd name="connsiteY3" fmla="*/ 174625 h 6858000"/>
              <a:gd name="connsiteX4" fmla="*/ 77787 w 9807836"/>
              <a:gd name="connsiteY4" fmla="*/ 263525 h 6858000"/>
              <a:gd name="connsiteX5" fmla="*/ 100012 w 9807836"/>
              <a:gd name="connsiteY5" fmla="*/ 354012 h 6858000"/>
              <a:gd name="connsiteX6" fmla="*/ 127000 w 9807836"/>
              <a:gd name="connsiteY6" fmla="*/ 441325 h 6858000"/>
              <a:gd name="connsiteX7" fmla="*/ 155575 w 9807836"/>
              <a:gd name="connsiteY7" fmla="*/ 525462 h 6858000"/>
              <a:gd name="connsiteX8" fmla="*/ 192087 w 9807836"/>
              <a:gd name="connsiteY8" fmla="*/ 604837 h 6858000"/>
              <a:gd name="connsiteX9" fmla="*/ 234950 w 9807836"/>
              <a:gd name="connsiteY9" fmla="*/ 677862 h 6858000"/>
              <a:gd name="connsiteX10" fmla="*/ 282575 w 9807836"/>
              <a:gd name="connsiteY10" fmla="*/ 739775 h 6858000"/>
              <a:gd name="connsiteX11" fmla="*/ 334962 w 9807836"/>
              <a:gd name="connsiteY11" fmla="*/ 798512 h 6858000"/>
              <a:gd name="connsiteX12" fmla="*/ 395287 w 9807836"/>
              <a:gd name="connsiteY12" fmla="*/ 852487 h 6858000"/>
              <a:gd name="connsiteX13" fmla="*/ 458787 w 9807836"/>
              <a:gd name="connsiteY13" fmla="*/ 906462 h 6858000"/>
              <a:gd name="connsiteX14" fmla="*/ 525462 w 9807836"/>
              <a:gd name="connsiteY14" fmla="*/ 957262 h 6858000"/>
              <a:gd name="connsiteX15" fmla="*/ 592137 w 9807836"/>
              <a:gd name="connsiteY15" fmla="*/ 1008062 h 6858000"/>
              <a:gd name="connsiteX16" fmla="*/ 660400 w 9807836"/>
              <a:gd name="connsiteY16" fmla="*/ 1060450 h 6858000"/>
              <a:gd name="connsiteX17" fmla="*/ 725487 w 9807836"/>
              <a:gd name="connsiteY17" fmla="*/ 1111250 h 6858000"/>
              <a:gd name="connsiteX18" fmla="*/ 787400 w 9807836"/>
              <a:gd name="connsiteY18" fmla="*/ 1165225 h 6858000"/>
              <a:gd name="connsiteX19" fmla="*/ 844550 w 9807836"/>
              <a:gd name="connsiteY19" fmla="*/ 1223962 h 6858000"/>
              <a:gd name="connsiteX20" fmla="*/ 896937 w 9807836"/>
              <a:gd name="connsiteY20" fmla="*/ 1282700 h 6858000"/>
              <a:gd name="connsiteX21" fmla="*/ 939800 w 9807836"/>
              <a:gd name="connsiteY21" fmla="*/ 1346200 h 6858000"/>
              <a:gd name="connsiteX22" fmla="*/ 976312 w 9807836"/>
              <a:gd name="connsiteY22" fmla="*/ 1417637 h 6858000"/>
              <a:gd name="connsiteX23" fmla="*/ 998537 w 9807836"/>
              <a:gd name="connsiteY23" fmla="*/ 1487487 h 6858000"/>
              <a:gd name="connsiteX24" fmla="*/ 1012825 w 9807836"/>
              <a:gd name="connsiteY24" fmla="*/ 1565275 h 6858000"/>
              <a:gd name="connsiteX25" fmla="*/ 1019175 w 9807836"/>
              <a:gd name="connsiteY25" fmla="*/ 1641475 h 6858000"/>
              <a:gd name="connsiteX26" fmla="*/ 1017587 w 9807836"/>
              <a:gd name="connsiteY26" fmla="*/ 1722437 h 6858000"/>
              <a:gd name="connsiteX27" fmla="*/ 1011237 w 9807836"/>
              <a:gd name="connsiteY27" fmla="*/ 1803400 h 6858000"/>
              <a:gd name="connsiteX28" fmla="*/ 1003300 w 9807836"/>
              <a:gd name="connsiteY28" fmla="*/ 1887537 h 6858000"/>
              <a:gd name="connsiteX29" fmla="*/ 992187 w 9807836"/>
              <a:gd name="connsiteY29" fmla="*/ 1971675 h 6858000"/>
              <a:gd name="connsiteX30" fmla="*/ 979487 w 9807836"/>
              <a:gd name="connsiteY30" fmla="*/ 2055812 h 6858000"/>
              <a:gd name="connsiteX31" fmla="*/ 969962 w 9807836"/>
              <a:gd name="connsiteY31" fmla="*/ 2139950 h 6858000"/>
              <a:gd name="connsiteX32" fmla="*/ 963612 w 9807836"/>
              <a:gd name="connsiteY32" fmla="*/ 2224087 h 6858000"/>
              <a:gd name="connsiteX33" fmla="*/ 958850 w 9807836"/>
              <a:gd name="connsiteY33" fmla="*/ 2305050 h 6858000"/>
              <a:gd name="connsiteX34" fmla="*/ 963612 w 9807836"/>
              <a:gd name="connsiteY34" fmla="*/ 2384425 h 6858000"/>
              <a:gd name="connsiteX35" fmla="*/ 973137 w 9807836"/>
              <a:gd name="connsiteY35" fmla="*/ 2462212 h 6858000"/>
              <a:gd name="connsiteX36" fmla="*/ 993775 w 9807836"/>
              <a:gd name="connsiteY36" fmla="*/ 2543175 h 6858000"/>
              <a:gd name="connsiteX37" fmla="*/ 1025525 w 9807836"/>
              <a:gd name="connsiteY37" fmla="*/ 2622550 h 6858000"/>
              <a:gd name="connsiteX38" fmla="*/ 1063625 w 9807836"/>
              <a:gd name="connsiteY38" fmla="*/ 2701925 h 6858000"/>
              <a:gd name="connsiteX39" fmla="*/ 1106487 w 9807836"/>
              <a:gd name="connsiteY39" fmla="*/ 2781300 h 6858000"/>
              <a:gd name="connsiteX40" fmla="*/ 1150937 w 9807836"/>
              <a:gd name="connsiteY40" fmla="*/ 2859087 h 6858000"/>
              <a:gd name="connsiteX41" fmla="*/ 1198562 w 9807836"/>
              <a:gd name="connsiteY41" fmla="*/ 2938462 h 6858000"/>
              <a:gd name="connsiteX42" fmla="*/ 1241425 w 9807836"/>
              <a:gd name="connsiteY42" fmla="*/ 3017837 h 6858000"/>
              <a:gd name="connsiteX43" fmla="*/ 1284288 w 9807836"/>
              <a:gd name="connsiteY43" fmla="*/ 3098800 h 6858000"/>
              <a:gd name="connsiteX44" fmla="*/ 1320800 w 9807836"/>
              <a:gd name="connsiteY44" fmla="*/ 3179762 h 6858000"/>
              <a:gd name="connsiteX45" fmla="*/ 1349375 w 9807836"/>
              <a:gd name="connsiteY45" fmla="*/ 3260725 h 6858000"/>
              <a:gd name="connsiteX46" fmla="*/ 1365250 w 9807836"/>
              <a:gd name="connsiteY46" fmla="*/ 3343275 h 6858000"/>
              <a:gd name="connsiteX47" fmla="*/ 1374775 w 9807836"/>
              <a:gd name="connsiteY47" fmla="*/ 3429000 h 6858000"/>
              <a:gd name="connsiteX48" fmla="*/ 1365250 w 9807836"/>
              <a:gd name="connsiteY48" fmla="*/ 3514725 h 6858000"/>
              <a:gd name="connsiteX49" fmla="*/ 1349375 w 9807836"/>
              <a:gd name="connsiteY49" fmla="*/ 3597275 h 6858000"/>
              <a:gd name="connsiteX50" fmla="*/ 1320800 w 9807836"/>
              <a:gd name="connsiteY50" fmla="*/ 3678237 h 6858000"/>
              <a:gd name="connsiteX51" fmla="*/ 1284288 w 9807836"/>
              <a:gd name="connsiteY51" fmla="*/ 3759200 h 6858000"/>
              <a:gd name="connsiteX52" fmla="*/ 1241425 w 9807836"/>
              <a:gd name="connsiteY52" fmla="*/ 3840162 h 6858000"/>
              <a:gd name="connsiteX53" fmla="*/ 1198562 w 9807836"/>
              <a:gd name="connsiteY53" fmla="*/ 3919537 h 6858000"/>
              <a:gd name="connsiteX54" fmla="*/ 1150937 w 9807836"/>
              <a:gd name="connsiteY54" fmla="*/ 3998912 h 6858000"/>
              <a:gd name="connsiteX55" fmla="*/ 1106487 w 9807836"/>
              <a:gd name="connsiteY55" fmla="*/ 4076700 h 6858000"/>
              <a:gd name="connsiteX56" fmla="*/ 1063625 w 9807836"/>
              <a:gd name="connsiteY56" fmla="*/ 4156075 h 6858000"/>
              <a:gd name="connsiteX57" fmla="*/ 1025525 w 9807836"/>
              <a:gd name="connsiteY57" fmla="*/ 4235450 h 6858000"/>
              <a:gd name="connsiteX58" fmla="*/ 993775 w 9807836"/>
              <a:gd name="connsiteY58" fmla="*/ 4314825 h 6858000"/>
              <a:gd name="connsiteX59" fmla="*/ 973137 w 9807836"/>
              <a:gd name="connsiteY59" fmla="*/ 4395787 h 6858000"/>
              <a:gd name="connsiteX60" fmla="*/ 963612 w 9807836"/>
              <a:gd name="connsiteY60" fmla="*/ 4473575 h 6858000"/>
              <a:gd name="connsiteX61" fmla="*/ 958850 w 9807836"/>
              <a:gd name="connsiteY61" fmla="*/ 4552950 h 6858000"/>
              <a:gd name="connsiteX62" fmla="*/ 963612 w 9807836"/>
              <a:gd name="connsiteY62" fmla="*/ 4633912 h 6858000"/>
              <a:gd name="connsiteX63" fmla="*/ 969962 w 9807836"/>
              <a:gd name="connsiteY63" fmla="*/ 4718050 h 6858000"/>
              <a:gd name="connsiteX64" fmla="*/ 979487 w 9807836"/>
              <a:gd name="connsiteY64" fmla="*/ 4802187 h 6858000"/>
              <a:gd name="connsiteX65" fmla="*/ 992187 w 9807836"/>
              <a:gd name="connsiteY65" fmla="*/ 4886325 h 6858000"/>
              <a:gd name="connsiteX66" fmla="*/ 1003300 w 9807836"/>
              <a:gd name="connsiteY66" fmla="*/ 4970462 h 6858000"/>
              <a:gd name="connsiteX67" fmla="*/ 1011237 w 9807836"/>
              <a:gd name="connsiteY67" fmla="*/ 5054600 h 6858000"/>
              <a:gd name="connsiteX68" fmla="*/ 1017587 w 9807836"/>
              <a:gd name="connsiteY68" fmla="*/ 5135562 h 6858000"/>
              <a:gd name="connsiteX69" fmla="*/ 1019175 w 9807836"/>
              <a:gd name="connsiteY69" fmla="*/ 5216525 h 6858000"/>
              <a:gd name="connsiteX70" fmla="*/ 1012825 w 9807836"/>
              <a:gd name="connsiteY70" fmla="*/ 5292725 h 6858000"/>
              <a:gd name="connsiteX71" fmla="*/ 998537 w 9807836"/>
              <a:gd name="connsiteY71" fmla="*/ 5370512 h 6858000"/>
              <a:gd name="connsiteX72" fmla="*/ 976312 w 9807836"/>
              <a:gd name="connsiteY72" fmla="*/ 5440362 h 6858000"/>
              <a:gd name="connsiteX73" fmla="*/ 939800 w 9807836"/>
              <a:gd name="connsiteY73" fmla="*/ 5511800 h 6858000"/>
              <a:gd name="connsiteX74" fmla="*/ 896937 w 9807836"/>
              <a:gd name="connsiteY74" fmla="*/ 5575300 h 6858000"/>
              <a:gd name="connsiteX75" fmla="*/ 844550 w 9807836"/>
              <a:gd name="connsiteY75" fmla="*/ 5634037 h 6858000"/>
              <a:gd name="connsiteX76" fmla="*/ 787400 w 9807836"/>
              <a:gd name="connsiteY76" fmla="*/ 5692775 h 6858000"/>
              <a:gd name="connsiteX77" fmla="*/ 725487 w 9807836"/>
              <a:gd name="connsiteY77" fmla="*/ 5746750 h 6858000"/>
              <a:gd name="connsiteX78" fmla="*/ 660400 w 9807836"/>
              <a:gd name="connsiteY78" fmla="*/ 5797550 h 6858000"/>
              <a:gd name="connsiteX79" fmla="*/ 592137 w 9807836"/>
              <a:gd name="connsiteY79" fmla="*/ 5849937 h 6858000"/>
              <a:gd name="connsiteX80" fmla="*/ 525462 w 9807836"/>
              <a:gd name="connsiteY80" fmla="*/ 5900737 h 6858000"/>
              <a:gd name="connsiteX81" fmla="*/ 458787 w 9807836"/>
              <a:gd name="connsiteY81" fmla="*/ 5951537 h 6858000"/>
              <a:gd name="connsiteX82" fmla="*/ 395287 w 9807836"/>
              <a:gd name="connsiteY82" fmla="*/ 6005512 h 6858000"/>
              <a:gd name="connsiteX83" fmla="*/ 334962 w 9807836"/>
              <a:gd name="connsiteY83" fmla="*/ 6059487 h 6858000"/>
              <a:gd name="connsiteX84" fmla="*/ 282575 w 9807836"/>
              <a:gd name="connsiteY84" fmla="*/ 6118225 h 6858000"/>
              <a:gd name="connsiteX85" fmla="*/ 234950 w 9807836"/>
              <a:gd name="connsiteY85" fmla="*/ 6180137 h 6858000"/>
              <a:gd name="connsiteX86" fmla="*/ 192087 w 9807836"/>
              <a:gd name="connsiteY86" fmla="*/ 6253162 h 6858000"/>
              <a:gd name="connsiteX87" fmla="*/ 155575 w 9807836"/>
              <a:gd name="connsiteY87" fmla="*/ 6332537 h 6858000"/>
              <a:gd name="connsiteX88" fmla="*/ 127000 w 9807836"/>
              <a:gd name="connsiteY88" fmla="*/ 6416675 h 6858000"/>
              <a:gd name="connsiteX89" fmla="*/ 100012 w 9807836"/>
              <a:gd name="connsiteY89" fmla="*/ 6503987 h 6858000"/>
              <a:gd name="connsiteX90" fmla="*/ 77787 w 9807836"/>
              <a:gd name="connsiteY90" fmla="*/ 6594475 h 6858000"/>
              <a:gd name="connsiteX91" fmla="*/ 52387 w 9807836"/>
              <a:gd name="connsiteY91" fmla="*/ 6683375 h 6858000"/>
              <a:gd name="connsiteX92" fmla="*/ 26987 w 9807836"/>
              <a:gd name="connsiteY92" fmla="*/ 6770687 h 6858000"/>
              <a:gd name="connsiteX93" fmla="*/ 0 w 9807836"/>
              <a:gd name="connsiteY93" fmla="*/ 6858000 h 6858000"/>
              <a:gd name="connsiteX94" fmla="*/ 9807836 w 9807836"/>
              <a:gd name="connsiteY94" fmla="*/ 6858000 h 6858000"/>
              <a:gd name="connsiteX95" fmla="*/ 9807836 w 9807836"/>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9807836" h="6858000">
                <a:moveTo>
                  <a:pt x="9807836" y="0"/>
                </a:moveTo>
                <a:lnTo>
                  <a:pt x="0" y="0"/>
                </a:lnTo>
                <a:lnTo>
                  <a:pt x="26987" y="87312"/>
                </a:lnTo>
                <a:lnTo>
                  <a:pt x="52387" y="174625"/>
                </a:lnTo>
                <a:lnTo>
                  <a:pt x="77787" y="263525"/>
                </a:lnTo>
                <a:lnTo>
                  <a:pt x="100012" y="354012"/>
                </a:lnTo>
                <a:lnTo>
                  <a:pt x="127000" y="441325"/>
                </a:lnTo>
                <a:lnTo>
                  <a:pt x="155575" y="525462"/>
                </a:lnTo>
                <a:lnTo>
                  <a:pt x="192087" y="604837"/>
                </a:lnTo>
                <a:lnTo>
                  <a:pt x="234950" y="677862"/>
                </a:lnTo>
                <a:lnTo>
                  <a:pt x="282575" y="739775"/>
                </a:lnTo>
                <a:lnTo>
                  <a:pt x="334962" y="798512"/>
                </a:lnTo>
                <a:lnTo>
                  <a:pt x="395287" y="852487"/>
                </a:lnTo>
                <a:lnTo>
                  <a:pt x="458787" y="906462"/>
                </a:lnTo>
                <a:lnTo>
                  <a:pt x="525462" y="957262"/>
                </a:lnTo>
                <a:lnTo>
                  <a:pt x="592137" y="1008062"/>
                </a:lnTo>
                <a:lnTo>
                  <a:pt x="660400" y="1060450"/>
                </a:lnTo>
                <a:lnTo>
                  <a:pt x="725487" y="1111250"/>
                </a:lnTo>
                <a:lnTo>
                  <a:pt x="787400" y="1165225"/>
                </a:lnTo>
                <a:lnTo>
                  <a:pt x="844550" y="1223962"/>
                </a:lnTo>
                <a:lnTo>
                  <a:pt x="896937" y="1282700"/>
                </a:lnTo>
                <a:lnTo>
                  <a:pt x="939800" y="1346200"/>
                </a:lnTo>
                <a:lnTo>
                  <a:pt x="976312" y="1417637"/>
                </a:lnTo>
                <a:lnTo>
                  <a:pt x="998537" y="1487487"/>
                </a:lnTo>
                <a:lnTo>
                  <a:pt x="1012825" y="1565275"/>
                </a:lnTo>
                <a:lnTo>
                  <a:pt x="1019175" y="1641475"/>
                </a:lnTo>
                <a:lnTo>
                  <a:pt x="1017587" y="1722437"/>
                </a:lnTo>
                <a:lnTo>
                  <a:pt x="1011237" y="1803400"/>
                </a:lnTo>
                <a:lnTo>
                  <a:pt x="1003300" y="1887537"/>
                </a:lnTo>
                <a:lnTo>
                  <a:pt x="992187" y="1971675"/>
                </a:lnTo>
                <a:lnTo>
                  <a:pt x="979487" y="2055812"/>
                </a:lnTo>
                <a:lnTo>
                  <a:pt x="969962" y="2139950"/>
                </a:lnTo>
                <a:lnTo>
                  <a:pt x="963612" y="2224087"/>
                </a:lnTo>
                <a:lnTo>
                  <a:pt x="958850" y="2305050"/>
                </a:lnTo>
                <a:lnTo>
                  <a:pt x="963612" y="2384425"/>
                </a:lnTo>
                <a:lnTo>
                  <a:pt x="973137" y="2462212"/>
                </a:lnTo>
                <a:lnTo>
                  <a:pt x="993775" y="2543175"/>
                </a:lnTo>
                <a:lnTo>
                  <a:pt x="1025525" y="2622550"/>
                </a:lnTo>
                <a:lnTo>
                  <a:pt x="1063625" y="2701925"/>
                </a:lnTo>
                <a:lnTo>
                  <a:pt x="1106487" y="2781300"/>
                </a:lnTo>
                <a:lnTo>
                  <a:pt x="1150937" y="2859087"/>
                </a:lnTo>
                <a:lnTo>
                  <a:pt x="1198562" y="2938462"/>
                </a:lnTo>
                <a:lnTo>
                  <a:pt x="1241425" y="3017837"/>
                </a:lnTo>
                <a:lnTo>
                  <a:pt x="1284288" y="3098800"/>
                </a:lnTo>
                <a:lnTo>
                  <a:pt x="1320800" y="3179762"/>
                </a:lnTo>
                <a:lnTo>
                  <a:pt x="1349375" y="3260725"/>
                </a:lnTo>
                <a:lnTo>
                  <a:pt x="1365250" y="3343275"/>
                </a:lnTo>
                <a:lnTo>
                  <a:pt x="1374775" y="3429000"/>
                </a:lnTo>
                <a:lnTo>
                  <a:pt x="1365250" y="3514725"/>
                </a:lnTo>
                <a:lnTo>
                  <a:pt x="1349375" y="3597275"/>
                </a:lnTo>
                <a:lnTo>
                  <a:pt x="1320800" y="3678237"/>
                </a:lnTo>
                <a:lnTo>
                  <a:pt x="1284288" y="3759200"/>
                </a:lnTo>
                <a:lnTo>
                  <a:pt x="1241425" y="3840162"/>
                </a:lnTo>
                <a:lnTo>
                  <a:pt x="1198562" y="3919537"/>
                </a:lnTo>
                <a:lnTo>
                  <a:pt x="1150937" y="3998912"/>
                </a:lnTo>
                <a:lnTo>
                  <a:pt x="1106487" y="4076700"/>
                </a:lnTo>
                <a:lnTo>
                  <a:pt x="1063625" y="4156075"/>
                </a:lnTo>
                <a:lnTo>
                  <a:pt x="1025525" y="4235450"/>
                </a:lnTo>
                <a:lnTo>
                  <a:pt x="993775" y="4314825"/>
                </a:lnTo>
                <a:lnTo>
                  <a:pt x="973137" y="4395787"/>
                </a:lnTo>
                <a:lnTo>
                  <a:pt x="963612" y="4473575"/>
                </a:lnTo>
                <a:lnTo>
                  <a:pt x="958850" y="4552950"/>
                </a:lnTo>
                <a:lnTo>
                  <a:pt x="963612" y="4633912"/>
                </a:lnTo>
                <a:lnTo>
                  <a:pt x="969962" y="4718050"/>
                </a:lnTo>
                <a:lnTo>
                  <a:pt x="979487" y="4802187"/>
                </a:lnTo>
                <a:lnTo>
                  <a:pt x="992187" y="4886325"/>
                </a:lnTo>
                <a:lnTo>
                  <a:pt x="1003300" y="4970462"/>
                </a:lnTo>
                <a:lnTo>
                  <a:pt x="1011237" y="5054600"/>
                </a:lnTo>
                <a:lnTo>
                  <a:pt x="1017587" y="5135562"/>
                </a:lnTo>
                <a:lnTo>
                  <a:pt x="1019175" y="5216525"/>
                </a:lnTo>
                <a:lnTo>
                  <a:pt x="1012825" y="5292725"/>
                </a:lnTo>
                <a:lnTo>
                  <a:pt x="998537" y="5370512"/>
                </a:lnTo>
                <a:lnTo>
                  <a:pt x="976312" y="5440362"/>
                </a:lnTo>
                <a:lnTo>
                  <a:pt x="939800" y="5511800"/>
                </a:lnTo>
                <a:lnTo>
                  <a:pt x="896937" y="5575300"/>
                </a:lnTo>
                <a:lnTo>
                  <a:pt x="844550" y="5634037"/>
                </a:lnTo>
                <a:lnTo>
                  <a:pt x="787400" y="5692775"/>
                </a:lnTo>
                <a:lnTo>
                  <a:pt x="725487" y="5746750"/>
                </a:lnTo>
                <a:lnTo>
                  <a:pt x="660400" y="5797550"/>
                </a:lnTo>
                <a:lnTo>
                  <a:pt x="592137" y="5849937"/>
                </a:lnTo>
                <a:lnTo>
                  <a:pt x="525462" y="5900737"/>
                </a:lnTo>
                <a:lnTo>
                  <a:pt x="458787" y="5951537"/>
                </a:lnTo>
                <a:lnTo>
                  <a:pt x="395287" y="6005512"/>
                </a:lnTo>
                <a:lnTo>
                  <a:pt x="334962" y="6059487"/>
                </a:lnTo>
                <a:lnTo>
                  <a:pt x="282575" y="6118225"/>
                </a:lnTo>
                <a:lnTo>
                  <a:pt x="234950" y="6180137"/>
                </a:lnTo>
                <a:lnTo>
                  <a:pt x="192087" y="6253162"/>
                </a:lnTo>
                <a:lnTo>
                  <a:pt x="155575" y="6332537"/>
                </a:lnTo>
                <a:lnTo>
                  <a:pt x="127000" y="6416675"/>
                </a:lnTo>
                <a:lnTo>
                  <a:pt x="100012" y="6503987"/>
                </a:lnTo>
                <a:lnTo>
                  <a:pt x="77787" y="6594475"/>
                </a:lnTo>
                <a:lnTo>
                  <a:pt x="52387" y="6683375"/>
                </a:lnTo>
                <a:lnTo>
                  <a:pt x="26987" y="6770687"/>
                </a:lnTo>
                <a:lnTo>
                  <a:pt x="0" y="6858000"/>
                </a:lnTo>
                <a:lnTo>
                  <a:pt x="9807836" y="6858000"/>
                </a:lnTo>
                <a:lnTo>
                  <a:pt x="9807836" y="0"/>
                </a:lnTo>
                <a:close/>
              </a:path>
            </a:pathLst>
          </a:custGeom>
          <a:solidFill>
            <a:schemeClr val="accent1"/>
          </a:solidFill>
          <a:ln w="0">
            <a:noFill/>
            <a:prstDash val="solid"/>
            <a:round/>
            <a:headEnd/>
            <a:tailEnd/>
          </a:ln>
        </p:spPr>
      </p:sp>
      <p:sp>
        <p:nvSpPr>
          <p:cNvPr id="2" name="Title 1">
            <a:extLst>
              <a:ext uri="{FF2B5EF4-FFF2-40B4-BE49-F238E27FC236}">
                <a16:creationId xmlns:a16="http://schemas.microsoft.com/office/drawing/2014/main" id="{E13395AD-7086-0942-8029-47BA3B8CE688}"/>
              </a:ext>
            </a:extLst>
          </p:cNvPr>
          <p:cNvSpPr>
            <a:spLocks noGrp="1"/>
          </p:cNvSpPr>
          <p:nvPr>
            <p:ph type="ctrTitle"/>
          </p:nvPr>
        </p:nvSpPr>
        <p:spPr>
          <a:xfrm>
            <a:off x="926927" y="1231894"/>
            <a:ext cx="5490143" cy="4339177"/>
          </a:xfrm>
        </p:spPr>
        <p:txBody>
          <a:bodyPr>
            <a:normAutofit/>
          </a:bodyPr>
          <a:lstStyle/>
          <a:p>
            <a:pPr algn="l"/>
            <a:r>
              <a:rPr lang="en-US" sz="7000" dirty="0">
                <a:solidFill>
                  <a:srgbClr val="2A1A00"/>
                </a:solidFill>
              </a:rPr>
              <a:t>Evaluation</a:t>
            </a:r>
          </a:p>
        </p:txBody>
      </p:sp>
      <p:sp>
        <p:nvSpPr>
          <p:cNvPr id="3" name="Subtitle 2">
            <a:extLst>
              <a:ext uri="{FF2B5EF4-FFF2-40B4-BE49-F238E27FC236}">
                <a16:creationId xmlns:a16="http://schemas.microsoft.com/office/drawing/2014/main" id="{94B72F20-C16A-4741-BBAC-7A5B4F21CC52}"/>
              </a:ext>
            </a:extLst>
          </p:cNvPr>
          <p:cNvSpPr>
            <a:spLocks noGrp="1"/>
          </p:cNvSpPr>
          <p:nvPr>
            <p:ph type="subTitle" idx="1"/>
          </p:nvPr>
        </p:nvSpPr>
        <p:spPr>
          <a:xfrm>
            <a:off x="926927" y="5660572"/>
            <a:ext cx="6020627" cy="785904"/>
          </a:xfrm>
        </p:spPr>
        <p:txBody>
          <a:bodyPr anchor="ctr">
            <a:normAutofit/>
          </a:bodyPr>
          <a:lstStyle/>
          <a:p>
            <a:pPr algn="l"/>
            <a:r>
              <a:rPr lang="en-US" dirty="0">
                <a:solidFill>
                  <a:srgbClr val="F3F3F2"/>
                </a:solidFill>
              </a:rPr>
              <a:t>Moving on – week 6</a:t>
            </a:r>
          </a:p>
        </p:txBody>
      </p:sp>
      <p:sp>
        <p:nvSpPr>
          <p:cNvPr id="14" name="Rectangle 13">
            <a:extLst>
              <a:ext uri="{FF2B5EF4-FFF2-40B4-BE49-F238E27FC236}">
                <a16:creationId xmlns:a16="http://schemas.microsoft.com/office/drawing/2014/main" id="{4363DD75-42D3-453C-A84D-D18B4215C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rgbClr val="2A1A00"/>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Graphic 6" descr="Chat">
            <a:extLst>
              <a:ext uri="{FF2B5EF4-FFF2-40B4-BE49-F238E27FC236}">
                <a16:creationId xmlns:a16="http://schemas.microsoft.com/office/drawing/2014/main" id="{862F91C4-7361-4842-AEDE-D68FE5D38D3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52944" y="1433476"/>
            <a:ext cx="3995592" cy="3995592"/>
          </a:xfrm>
          <a:prstGeom prst="rect">
            <a:avLst/>
          </a:prstGeom>
        </p:spPr>
      </p:pic>
    </p:spTree>
    <p:extLst>
      <p:ext uri="{BB962C8B-B14F-4D97-AF65-F5344CB8AC3E}">
        <p14:creationId xmlns:p14="http://schemas.microsoft.com/office/powerpoint/2010/main" val="1182894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71A48-7A4C-2648-A478-B3A84BB19DD1}"/>
              </a:ext>
            </a:extLst>
          </p:cNvPr>
          <p:cNvSpPr>
            <a:spLocks noGrp="1"/>
          </p:cNvSpPr>
          <p:nvPr>
            <p:ph type="title"/>
          </p:nvPr>
        </p:nvSpPr>
        <p:spPr>
          <a:xfrm>
            <a:off x="5195727" y="382385"/>
            <a:ext cx="6335338" cy="1492132"/>
          </a:xfrm>
        </p:spPr>
        <p:txBody>
          <a:bodyPr>
            <a:normAutofit/>
          </a:bodyPr>
          <a:lstStyle/>
          <a:p>
            <a:r>
              <a:rPr lang="en-US" dirty="0"/>
              <a:t>Homework REMINDER</a:t>
            </a:r>
          </a:p>
        </p:txBody>
      </p:sp>
      <p:pic>
        <p:nvPicPr>
          <p:cNvPr id="6146" name="Picture 2" descr="What Does A Production Designer Do?">
            <a:extLst>
              <a:ext uri="{FF2B5EF4-FFF2-40B4-BE49-F238E27FC236}">
                <a16:creationId xmlns:a16="http://schemas.microsoft.com/office/drawing/2014/main" id="{91E8E94D-D550-474F-B100-EE72CC4657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412" r="35448"/>
          <a:stretch/>
        </p:blipFill>
        <p:spPr bwMode="auto">
          <a:xfrm>
            <a:off x="688434" y="-9525"/>
            <a:ext cx="4129822" cy="6867525"/>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6">
            <a:extLst>
              <a:ext uri="{FF2B5EF4-FFF2-40B4-BE49-F238E27FC236}">
                <a16:creationId xmlns:a16="http://schemas.microsoft.com/office/drawing/2014/main" id="{5402222E-F041-43A0-81BC-1B3F2EF765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 name="Content Placeholder 2">
            <a:extLst>
              <a:ext uri="{FF2B5EF4-FFF2-40B4-BE49-F238E27FC236}">
                <a16:creationId xmlns:a16="http://schemas.microsoft.com/office/drawing/2014/main" id="{6C5F1E18-495B-8C49-9836-C7428EBE08CC}"/>
              </a:ext>
            </a:extLst>
          </p:cNvPr>
          <p:cNvSpPr>
            <a:spLocks noGrp="1"/>
          </p:cNvSpPr>
          <p:nvPr>
            <p:ph idx="1"/>
          </p:nvPr>
        </p:nvSpPr>
        <p:spPr>
          <a:xfrm>
            <a:off x="5195727" y="2286001"/>
            <a:ext cx="6335338" cy="1492133"/>
          </a:xfrm>
        </p:spPr>
        <p:txBody>
          <a:bodyPr>
            <a:normAutofit/>
          </a:bodyPr>
          <a:lstStyle/>
          <a:p>
            <a:pPr>
              <a:lnSpc>
                <a:spcPct val="100000"/>
              </a:lnSpc>
            </a:pPr>
            <a:r>
              <a:rPr lang="en-GB" dirty="0"/>
              <a:t>Upload your finished Career Plan to your </a:t>
            </a:r>
            <a:r>
              <a:rPr lang="en-GB" dirty="0" err="1"/>
              <a:t>Wix</a:t>
            </a:r>
            <a:r>
              <a:rPr lang="en-GB" dirty="0"/>
              <a:t>/</a:t>
            </a:r>
            <a:r>
              <a:rPr lang="en-GB" dirty="0" err="1"/>
              <a:t>Wordpress</a:t>
            </a:r>
            <a:r>
              <a:rPr lang="en-GB" dirty="0"/>
              <a:t> site and submit via Teams by </a:t>
            </a:r>
            <a:r>
              <a:rPr lang="en-GB" dirty="0">
                <a:highlight>
                  <a:srgbClr val="FFFF00"/>
                </a:highlight>
              </a:rPr>
              <a:t>12</a:t>
            </a:r>
            <a:r>
              <a:rPr lang="en-GB" baseline="30000" dirty="0">
                <a:highlight>
                  <a:srgbClr val="FFFF00"/>
                </a:highlight>
              </a:rPr>
              <a:t>th</a:t>
            </a:r>
            <a:r>
              <a:rPr lang="en-GB" dirty="0">
                <a:highlight>
                  <a:srgbClr val="FFFF00"/>
                </a:highlight>
              </a:rPr>
              <a:t> February.</a:t>
            </a:r>
            <a:endParaRPr lang="en-GB" b="1" dirty="0">
              <a:highlight>
                <a:srgbClr val="FFFF00"/>
              </a:highlight>
            </a:endParaRPr>
          </a:p>
          <a:p>
            <a:pPr>
              <a:lnSpc>
                <a:spcPct val="100000"/>
              </a:lnSpc>
            </a:pPr>
            <a:r>
              <a:rPr lang="en-GB" dirty="0"/>
              <a:t>Complete the mock interview.</a:t>
            </a:r>
          </a:p>
        </p:txBody>
      </p:sp>
      <p:sp>
        <p:nvSpPr>
          <p:cNvPr id="73" name="Rectangle 72">
            <a:extLst>
              <a:ext uri="{FF2B5EF4-FFF2-40B4-BE49-F238E27FC236}">
                <a16:creationId xmlns:a16="http://schemas.microsoft.com/office/drawing/2014/main" id="{B80D28A2-8EA4-4EF0-9056-3BDAA7290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543950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074FC-BE1A-A046-AE73-4C1AA8755019}"/>
              </a:ext>
            </a:extLst>
          </p:cNvPr>
          <p:cNvSpPr>
            <a:spLocks noGrp="1"/>
          </p:cNvSpPr>
          <p:nvPr>
            <p:ph type="title"/>
          </p:nvPr>
        </p:nvSpPr>
        <p:spPr>
          <a:xfrm>
            <a:off x="1251679" y="645107"/>
            <a:ext cx="3384329" cy="1640894"/>
          </a:xfrm>
        </p:spPr>
        <p:txBody>
          <a:bodyPr anchor="t">
            <a:normAutofit/>
          </a:bodyPr>
          <a:lstStyle/>
          <a:p>
            <a:r>
              <a:rPr lang="en-US" sz="4000"/>
              <a:t>Today’s lesson</a:t>
            </a:r>
          </a:p>
        </p:txBody>
      </p:sp>
      <p:sp>
        <p:nvSpPr>
          <p:cNvPr id="3" name="Content Placeholder 2">
            <a:extLst>
              <a:ext uri="{FF2B5EF4-FFF2-40B4-BE49-F238E27FC236}">
                <a16:creationId xmlns:a16="http://schemas.microsoft.com/office/drawing/2014/main" id="{BD1D2478-1D13-0C40-BDEB-E0C6A515811C}"/>
              </a:ext>
            </a:extLst>
          </p:cNvPr>
          <p:cNvSpPr>
            <a:spLocks noGrp="1"/>
          </p:cNvSpPr>
          <p:nvPr>
            <p:ph idx="1"/>
          </p:nvPr>
        </p:nvSpPr>
        <p:spPr>
          <a:xfrm>
            <a:off x="1251679" y="2286001"/>
            <a:ext cx="3384330" cy="3940844"/>
          </a:xfrm>
        </p:spPr>
        <p:txBody>
          <a:bodyPr>
            <a:normAutofit/>
          </a:bodyPr>
          <a:lstStyle/>
          <a:p>
            <a:r>
              <a:rPr lang="en-GB" dirty="0"/>
              <a:t>The purpose of reflection</a:t>
            </a:r>
          </a:p>
          <a:p>
            <a:r>
              <a:rPr lang="en-GB" dirty="0"/>
              <a:t>Training / CV</a:t>
            </a:r>
          </a:p>
          <a:p>
            <a:r>
              <a:rPr lang="en-GB" dirty="0"/>
              <a:t>FMP Prep</a:t>
            </a:r>
          </a:p>
          <a:p>
            <a:r>
              <a:rPr lang="en-GB"/>
              <a:t>Unit summary</a:t>
            </a:r>
            <a:endParaRPr lang="en-GB" dirty="0"/>
          </a:p>
          <a:p>
            <a:endParaRPr lang="en-US" dirty="0"/>
          </a:p>
          <a:p>
            <a:endParaRPr lang="en-US" dirty="0"/>
          </a:p>
        </p:txBody>
      </p:sp>
      <p:pic>
        <p:nvPicPr>
          <p:cNvPr id="3074" name="Picture 2" descr="Looking at the production of the models used to film Blade Runner 2049 |  The Strength of Architecture | From 1998">
            <a:extLst>
              <a:ext uri="{FF2B5EF4-FFF2-40B4-BE49-F238E27FC236}">
                <a16:creationId xmlns:a16="http://schemas.microsoft.com/office/drawing/2014/main" id="{679D6EE3-384A-F74D-A983-B0A73C9412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175" r="3284" b="-2"/>
          <a:stretch/>
        </p:blipFill>
        <p:spPr bwMode="auto">
          <a:xfrm>
            <a:off x="5279472" y="645107"/>
            <a:ext cx="5995465" cy="5594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6500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26" name="Picture 2" descr="Image result for film set">
            <a:extLst>
              <a:ext uri="{FF2B5EF4-FFF2-40B4-BE49-F238E27FC236}">
                <a16:creationId xmlns:a16="http://schemas.microsoft.com/office/drawing/2014/main" id="{DDD74B16-1B5F-044C-8B3F-8B966223F9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279" r="38113" b="1"/>
          <a:stretch/>
        </p:blipFill>
        <p:spPr bwMode="auto">
          <a:xfrm>
            <a:off x="7338646" y="10"/>
            <a:ext cx="4853354"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10">
            <a:extLst>
              <a:ext uri="{FF2B5EF4-FFF2-40B4-BE49-F238E27FC236}">
                <a16:creationId xmlns:a16="http://schemas.microsoft.com/office/drawing/2014/main" id="{E1CE536E-134A-4A35-900B-30F927D5B5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sp>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765051" y="382385"/>
            <a:ext cx="6015897" cy="1492132"/>
          </a:xfrm>
        </p:spPr>
        <p:txBody>
          <a:bodyPr>
            <a:normAutofit/>
          </a:bodyPr>
          <a:lstStyle/>
          <a:p>
            <a:r>
              <a:rPr lang="en-US"/>
              <a:t>Evaluation</a:t>
            </a:r>
          </a:p>
        </p:txBody>
      </p:sp>
      <p:sp>
        <p:nvSpPr>
          <p:cNvPr id="73" name="Rectangle 72">
            <a:extLst>
              <a:ext uri="{FF2B5EF4-FFF2-40B4-BE49-F238E27FC236}">
                <a16:creationId xmlns:a16="http://schemas.microsoft.com/office/drawing/2014/main" id="{FA0382D1-1594-4E3D-842E-04E1E5E75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Content Placeholder 2">
            <a:extLst>
              <a:ext uri="{FF2B5EF4-FFF2-40B4-BE49-F238E27FC236}">
                <a16:creationId xmlns:a16="http://schemas.microsoft.com/office/drawing/2014/main" id="{B528D54F-A353-1F4B-8C57-4EF06F6F1DA2}"/>
              </a:ext>
            </a:extLst>
          </p:cNvPr>
          <p:cNvSpPr>
            <a:spLocks noGrp="1"/>
          </p:cNvSpPr>
          <p:nvPr>
            <p:ph idx="1"/>
          </p:nvPr>
        </p:nvSpPr>
        <p:spPr>
          <a:xfrm>
            <a:off x="765050" y="1508761"/>
            <a:ext cx="6015897" cy="3593591"/>
          </a:xfrm>
        </p:spPr>
        <p:txBody>
          <a:bodyPr>
            <a:normAutofit fontScale="77500" lnSpcReduction="20000"/>
          </a:bodyPr>
          <a:lstStyle/>
          <a:p>
            <a:pPr>
              <a:lnSpc>
                <a:spcPct val="100000"/>
              </a:lnSpc>
            </a:pPr>
            <a:r>
              <a:rPr lang="en-GB" sz="1400" dirty="0"/>
              <a:t>Now that you have completed your mock interview, you should spend some time reflecting on how it went.</a:t>
            </a:r>
          </a:p>
          <a:p>
            <a:pPr>
              <a:lnSpc>
                <a:spcPct val="100000"/>
              </a:lnSpc>
            </a:pPr>
            <a:r>
              <a:rPr lang="en-GB" sz="1400" dirty="0"/>
              <a:t>Focus on:</a:t>
            </a:r>
          </a:p>
          <a:p>
            <a:pPr lvl="1">
              <a:lnSpc>
                <a:spcPct val="100000"/>
              </a:lnSpc>
            </a:pPr>
            <a:r>
              <a:rPr lang="en-GB" sz="1400" dirty="0"/>
              <a:t>How prepared you were</a:t>
            </a:r>
          </a:p>
          <a:p>
            <a:pPr lvl="1">
              <a:lnSpc>
                <a:spcPct val="100000"/>
              </a:lnSpc>
            </a:pPr>
            <a:r>
              <a:rPr lang="en-GB" sz="1400" dirty="0"/>
              <a:t>The quality of the answers you gave</a:t>
            </a:r>
          </a:p>
          <a:p>
            <a:pPr lvl="1">
              <a:lnSpc>
                <a:spcPct val="100000"/>
              </a:lnSpc>
            </a:pPr>
            <a:r>
              <a:rPr lang="en-GB" sz="1400" dirty="0"/>
              <a:t>Your body language and manner</a:t>
            </a:r>
          </a:p>
          <a:p>
            <a:pPr lvl="1">
              <a:lnSpc>
                <a:spcPct val="100000"/>
              </a:lnSpc>
            </a:pPr>
            <a:r>
              <a:rPr lang="en-GB" sz="1400" dirty="0"/>
              <a:t>Your nerves</a:t>
            </a:r>
          </a:p>
          <a:p>
            <a:pPr lvl="1">
              <a:lnSpc>
                <a:spcPct val="100000"/>
              </a:lnSpc>
            </a:pPr>
            <a:r>
              <a:rPr lang="en-GB" sz="1400" dirty="0"/>
              <a:t>Your overall performance</a:t>
            </a:r>
          </a:p>
          <a:p>
            <a:pPr>
              <a:lnSpc>
                <a:spcPct val="100000"/>
              </a:lnSpc>
            </a:pPr>
            <a:r>
              <a:rPr lang="en-GB" sz="1400" dirty="0"/>
              <a:t>On your </a:t>
            </a:r>
            <a:r>
              <a:rPr lang="en-GB" sz="1400" dirty="0" err="1"/>
              <a:t>Wordpress</a:t>
            </a:r>
            <a:r>
              <a:rPr lang="en-GB" sz="1400" dirty="0"/>
              <a:t> blog, write 400 words reflecting on your overall performance. How did you feel it went?</a:t>
            </a:r>
          </a:p>
          <a:p>
            <a:pPr lvl="1">
              <a:lnSpc>
                <a:spcPct val="100000"/>
              </a:lnSpc>
            </a:pPr>
            <a:r>
              <a:rPr lang="en-GB" sz="1400" dirty="0"/>
              <a:t>You </a:t>
            </a:r>
            <a:r>
              <a:rPr lang="en-GB" sz="1400" b="1" dirty="0"/>
              <a:t>must</a:t>
            </a:r>
            <a:r>
              <a:rPr lang="en-GB" sz="1400" dirty="0"/>
              <a:t> set up to three targets for how you plan to improve in preparation for your next interview.</a:t>
            </a:r>
          </a:p>
          <a:p>
            <a:pPr marL="0" indent="0">
              <a:lnSpc>
                <a:spcPct val="100000"/>
              </a:lnSpc>
              <a:buNone/>
            </a:pPr>
            <a:endParaRPr lang="en-US" sz="1400" dirty="0"/>
          </a:p>
          <a:p>
            <a:pPr marL="0" indent="0">
              <a:lnSpc>
                <a:spcPct val="100000"/>
              </a:lnSpc>
              <a:buNone/>
            </a:pPr>
            <a:endParaRPr lang="en-US" sz="1400" dirty="0"/>
          </a:p>
          <a:p>
            <a:pPr marL="0" indent="0">
              <a:lnSpc>
                <a:spcPct val="100000"/>
              </a:lnSpc>
              <a:buNone/>
            </a:pPr>
            <a:r>
              <a:rPr lang="en-US" sz="1400" dirty="0"/>
              <a:t>Additional:</a:t>
            </a:r>
          </a:p>
          <a:p>
            <a:pPr>
              <a:lnSpc>
                <a:spcPct val="100000"/>
              </a:lnSpc>
            </a:pPr>
            <a:r>
              <a:rPr lang="en-US" sz="1400" dirty="0" err="1"/>
              <a:t>Screenskills</a:t>
            </a:r>
            <a:r>
              <a:rPr lang="en-US" sz="1400" dirty="0"/>
              <a:t> training – give another look</a:t>
            </a:r>
          </a:p>
          <a:p>
            <a:pPr>
              <a:lnSpc>
                <a:spcPct val="100000"/>
              </a:lnSpc>
            </a:pPr>
            <a:r>
              <a:rPr lang="en-US" sz="1400" dirty="0"/>
              <a:t>CV prep</a:t>
            </a:r>
          </a:p>
        </p:txBody>
      </p:sp>
    </p:spTree>
    <p:extLst>
      <p:ext uri="{BB962C8B-B14F-4D97-AF65-F5344CB8AC3E}">
        <p14:creationId xmlns:p14="http://schemas.microsoft.com/office/powerpoint/2010/main" val="33937511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fade">
                                      <p:cBhvr>
                                        <p:cTn id="7" dur="500"/>
                                        <p:tgtEl>
                                          <p:spTgt spid="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xEl>
                                              <p:pRg st="1" end="1"/>
                                            </p:txEl>
                                          </p:spTgt>
                                        </p:tgtEl>
                                        <p:attrNameLst>
                                          <p:attrName>style.visibility</p:attrName>
                                        </p:attrNameLst>
                                      </p:cBhvr>
                                      <p:to>
                                        <p:strVal val="visible"/>
                                      </p:to>
                                    </p:set>
                                    <p:animEffect transition="in" filter="fade">
                                      <p:cBhvr>
                                        <p:cTn id="12" dur="500"/>
                                        <p:tgtEl>
                                          <p:spTgt spid="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xEl>
                                              <p:pRg st="2" end="2"/>
                                            </p:txEl>
                                          </p:spTgt>
                                        </p:tgtEl>
                                        <p:attrNameLst>
                                          <p:attrName>style.visibility</p:attrName>
                                        </p:attrNameLst>
                                      </p:cBhvr>
                                      <p:to>
                                        <p:strVal val="visible"/>
                                      </p:to>
                                    </p:set>
                                    <p:animEffect transition="in" filter="fade">
                                      <p:cBhvr>
                                        <p:cTn id="17" dur="500"/>
                                        <p:tgtEl>
                                          <p:spTgt spid="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
                                            <p:txEl>
                                              <p:pRg st="3" end="3"/>
                                            </p:txEl>
                                          </p:spTgt>
                                        </p:tgtEl>
                                        <p:attrNameLst>
                                          <p:attrName>style.visibility</p:attrName>
                                        </p:attrNameLst>
                                      </p:cBhvr>
                                      <p:to>
                                        <p:strVal val="visible"/>
                                      </p:to>
                                    </p:set>
                                    <p:animEffect transition="in" filter="fade">
                                      <p:cBhvr>
                                        <p:cTn id="22" dur="500"/>
                                        <p:tgtEl>
                                          <p:spTgt spid="2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
                                            <p:txEl>
                                              <p:pRg st="4" end="4"/>
                                            </p:txEl>
                                          </p:spTgt>
                                        </p:tgtEl>
                                        <p:attrNameLst>
                                          <p:attrName>style.visibility</p:attrName>
                                        </p:attrNameLst>
                                      </p:cBhvr>
                                      <p:to>
                                        <p:strVal val="visible"/>
                                      </p:to>
                                    </p:set>
                                    <p:animEffect transition="in" filter="fade">
                                      <p:cBhvr>
                                        <p:cTn id="27" dur="500"/>
                                        <p:tgtEl>
                                          <p:spTgt spid="2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6">
                                            <p:txEl>
                                              <p:pRg st="5" end="5"/>
                                            </p:txEl>
                                          </p:spTgt>
                                        </p:tgtEl>
                                        <p:attrNameLst>
                                          <p:attrName>style.visibility</p:attrName>
                                        </p:attrNameLst>
                                      </p:cBhvr>
                                      <p:to>
                                        <p:strVal val="visible"/>
                                      </p:to>
                                    </p:set>
                                    <p:animEffect transition="in" filter="fade">
                                      <p:cBhvr>
                                        <p:cTn id="32" dur="500"/>
                                        <p:tgtEl>
                                          <p:spTgt spid="2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6">
                                            <p:txEl>
                                              <p:pRg st="6" end="6"/>
                                            </p:txEl>
                                          </p:spTgt>
                                        </p:tgtEl>
                                        <p:attrNameLst>
                                          <p:attrName>style.visibility</p:attrName>
                                        </p:attrNameLst>
                                      </p:cBhvr>
                                      <p:to>
                                        <p:strVal val="visible"/>
                                      </p:to>
                                    </p:set>
                                    <p:animEffect transition="in" filter="fade">
                                      <p:cBhvr>
                                        <p:cTn id="37" dur="500"/>
                                        <p:tgtEl>
                                          <p:spTgt spid="2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6">
                                            <p:txEl>
                                              <p:pRg st="7" end="7"/>
                                            </p:txEl>
                                          </p:spTgt>
                                        </p:tgtEl>
                                        <p:attrNameLst>
                                          <p:attrName>style.visibility</p:attrName>
                                        </p:attrNameLst>
                                      </p:cBhvr>
                                      <p:to>
                                        <p:strVal val="visible"/>
                                      </p:to>
                                    </p:set>
                                    <p:animEffect transition="in" filter="fade">
                                      <p:cBhvr>
                                        <p:cTn id="42" dur="500"/>
                                        <p:tgtEl>
                                          <p:spTgt spid="2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6">
                                            <p:txEl>
                                              <p:pRg st="8" end="8"/>
                                            </p:txEl>
                                          </p:spTgt>
                                        </p:tgtEl>
                                        <p:attrNameLst>
                                          <p:attrName>style.visibility</p:attrName>
                                        </p:attrNameLst>
                                      </p:cBhvr>
                                      <p:to>
                                        <p:strVal val="visible"/>
                                      </p:to>
                                    </p:set>
                                    <p:animEffect transition="in" filter="fade">
                                      <p:cBhvr>
                                        <p:cTn id="47" dur="500"/>
                                        <p:tgtEl>
                                          <p:spTgt spid="2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6">
                                            <p:txEl>
                                              <p:pRg st="11" end="11"/>
                                            </p:txEl>
                                          </p:spTgt>
                                        </p:tgtEl>
                                        <p:attrNameLst>
                                          <p:attrName>style.visibility</p:attrName>
                                        </p:attrNameLst>
                                      </p:cBhvr>
                                      <p:to>
                                        <p:strVal val="visible"/>
                                      </p:to>
                                    </p:set>
                                    <p:animEffect transition="in" filter="fade">
                                      <p:cBhvr>
                                        <p:cTn id="52" dur="500"/>
                                        <p:tgtEl>
                                          <p:spTgt spid="26">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6">
                                            <p:txEl>
                                              <p:pRg st="12" end="12"/>
                                            </p:txEl>
                                          </p:spTgt>
                                        </p:tgtEl>
                                        <p:attrNameLst>
                                          <p:attrName>style.visibility</p:attrName>
                                        </p:attrNameLst>
                                      </p:cBhvr>
                                      <p:to>
                                        <p:strVal val="visible"/>
                                      </p:to>
                                    </p:set>
                                    <p:animEffect transition="in" filter="fade">
                                      <p:cBhvr>
                                        <p:cTn id="57" dur="500"/>
                                        <p:tgtEl>
                                          <p:spTgt spid="26">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6">
                                            <p:txEl>
                                              <p:pRg st="13" end="13"/>
                                            </p:txEl>
                                          </p:spTgt>
                                        </p:tgtEl>
                                        <p:attrNameLst>
                                          <p:attrName>style.visibility</p:attrName>
                                        </p:attrNameLst>
                                      </p:cBhvr>
                                      <p:to>
                                        <p:strVal val="visible"/>
                                      </p:to>
                                    </p:set>
                                    <p:animEffect transition="in" filter="fade">
                                      <p:cBhvr>
                                        <p:cTn id="62" dur="500"/>
                                        <p:tgtEl>
                                          <p:spTgt spid="2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2" descr="Image result for film set">
            <a:extLst>
              <a:ext uri="{FF2B5EF4-FFF2-40B4-BE49-F238E27FC236}">
                <a16:creationId xmlns:a16="http://schemas.microsoft.com/office/drawing/2014/main" id="{1C14F010-755D-6947-8AF4-544A1A0642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846" r="38346"/>
          <a:stretch/>
        </p:blipFill>
        <p:spPr bwMode="auto">
          <a:xfrm>
            <a:off x="7338646" y="10"/>
            <a:ext cx="4853354" cy="6857990"/>
          </a:xfrm>
          <a:prstGeom prst="rect">
            <a:avLst/>
          </a:prstGeom>
          <a:noFill/>
          <a:extLst>
            <a:ext uri="{909E8E84-426E-40DD-AFC4-6F175D3DCCD1}">
              <a14:hiddenFill xmlns:a14="http://schemas.microsoft.com/office/drawing/2010/main">
                <a:solidFill>
                  <a:srgbClr val="FFFFFF"/>
                </a:solidFill>
              </a14:hiddenFill>
            </a:ext>
          </a:extLst>
        </p:spPr>
      </p:pic>
      <p:sp>
        <p:nvSpPr>
          <p:cNvPr id="78" name="Freeform 10">
            <a:extLst>
              <a:ext uri="{FF2B5EF4-FFF2-40B4-BE49-F238E27FC236}">
                <a16:creationId xmlns:a16="http://schemas.microsoft.com/office/drawing/2014/main" id="{E1CE536E-134A-4A35-900B-30F927D5B5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sp>
      <p:sp>
        <p:nvSpPr>
          <p:cNvPr id="2" name="Title 1">
            <a:extLst>
              <a:ext uri="{FF2B5EF4-FFF2-40B4-BE49-F238E27FC236}">
                <a16:creationId xmlns:a16="http://schemas.microsoft.com/office/drawing/2014/main" id="{026074FC-BE1A-A046-AE73-4C1AA8755019}"/>
              </a:ext>
            </a:extLst>
          </p:cNvPr>
          <p:cNvSpPr>
            <a:spLocks noGrp="1"/>
          </p:cNvSpPr>
          <p:nvPr>
            <p:ph type="title"/>
          </p:nvPr>
        </p:nvSpPr>
        <p:spPr>
          <a:xfrm>
            <a:off x="765051" y="382385"/>
            <a:ext cx="6015897" cy="1492132"/>
          </a:xfrm>
        </p:spPr>
        <p:txBody>
          <a:bodyPr>
            <a:normAutofit/>
          </a:bodyPr>
          <a:lstStyle/>
          <a:p>
            <a:r>
              <a:rPr lang="en-US" dirty="0"/>
              <a:t>FMP PREP</a:t>
            </a:r>
          </a:p>
        </p:txBody>
      </p:sp>
      <p:sp>
        <p:nvSpPr>
          <p:cNvPr id="80" name="Rectangle 79">
            <a:extLst>
              <a:ext uri="{FF2B5EF4-FFF2-40B4-BE49-F238E27FC236}">
                <a16:creationId xmlns:a16="http://schemas.microsoft.com/office/drawing/2014/main" id="{FA0382D1-1594-4E3D-842E-04E1E5E75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BD1D2478-1D13-0C40-BDEB-E0C6A515811C}"/>
              </a:ext>
            </a:extLst>
          </p:cNvPr>
          <p:cNvSpPr>
            <a:spLocks noGrp="1"/>
          </p:cNvSpPr>
          <p:nvPr>
            <p:ph idx="1"/>
          </p:nvPr>
        </p:nvSpPr>
        <p:spPr>
          <a:xfrm>
            <a:off x="765051" y="2286001"/>
            <a:ext cx="6015897" cy="3593591"/>
          </a:xfrm>
        </p:spPr>
        <p:txBody>
          <a:bodyPr>
            <a:normAutofit/>
          </a:bodyPr>
          <a:lstStyle/>
          <a:p>
            <a:pPr>
              <a:lnSpc>
                <a:spcPct val="100000"/>
              </a:lnSpc>
            </a:pPr>
            <a:r>
              <a:rPr lang="en-GB" sz="1700" dirty="0"/>
              <a:t>FMP starts after half term.</a:t>
            </a:r>
          </a:p>
          <a:p>
            <a:pPr>
              <a:lnSpc>
                <a:spcPct val="100000"/>
              </a:lnSpc>
            </a:pPr>
            <a:r>
              <a:rPr lang="en-GB" sz="1700" dirty="0"/>
              <a:t>10 weeks – Friday 14</a:t>
            </a:r>
            <a:r>
              <a:rPr lang="en-GB" sz="1700" baseline="30000" dirty="0"/>
              <a:t>th</a:t>
            </a:r>
            <a:r>
              <a:rPr lang="en-GB" sz="1700" dirty="0"/>
              <a:t> May deadline</a:t>
            </a:r>
          </a:p>
          <a:p>
            <a:pPr>
              <a:lnSpc>
                <a:spcPct val="100000"/>
              </a:lnSpc>
            </a:pPr>
            <a:r>
              <a:rPr lang="en-GB" sz="1700" dirty="0"/>
              <a:t>FMP running and being marked as usual BUT:</a:t>
            </a:r>
          </a:p>
          <a:p>
            <a:pPr lvl="1">
              <a:lnSpc>
                <a:spcPct val="100000"/>
              </a:lnSpc>
            </a:pPr>
            <a:r>
              <a:rPr lang="en-GB" sz="1500" dirty="0"/>
              <a:t>More focus on prep and paperwork</a:t>
            </a:r>
          </a:p>
          <a:p>
            <a:pPr lvl="1">
              <a:lnSpc>
                <a:spcPct val="100000"/>
              </a:lnSpc>
            </a:pPr>
            <a:r>
              <a:rPr lang="en-GB" sz="1500" dirty="0"/>
              <a:t>Less focus on practical</a:t>
            </a:r>
          </a:p>
          <a:p>
            <a:pPr>
              <a:lnSpc>
                <a:spcPct val="100000"/>
              </a:lnSpc>
            </a:pPr>
            <a:r>
              <a:rPr lang="en-GB" sz="1700" dirty="0"/>
              <a:t>Why?</a:t>
            </a:r>
          </a:p>
          <a:p>
            <a:pPr lvl="1">
              <a:lnSpc>
                <a:spcPct val="100000"/>
              </a:lnSpc>
            </a:pPr>
            <a:r>
              <a:rPr lang="en-GB" sz="1500" dirty="0"/>
              <a:t>UAL changes because of </a:t>
            </a:r>
            <a:r>
              <a:rPr lang="en-GB" sz="1500" dirty="0" err="1"/>
              <a:t>Covid</a:t>
            </a:r>
            <a:endParaRPr lang="en-GB" sz="1500" dirty="0"/>
          </a:p>
          <a:p>
            <a:pPr lvl="1">
              <a:lnSpc>
                <a:spcPct val="100000"/>
              </a:lnSpc>
            </a:pPr>
            <a:r>
              <a:rPr lang="en-GB" sz="1500" dirty="0"/>
              <a:t>Less likely to waste time / more likely to get a better grade</a:t>
            </a:r>
          </a:p>
          <a:p>
            <a:pPr lvl="1">
              <a:lnSpc>
                <a:spcPct val="100000"/>
              </a:lnSpc>
            </a:pPr>
            <a:r>
              <a:rPr lang="en-GB" sz="1500" dirty="0"/>
              <a:t>Less margin for error.</a:t>
            </a:r>
            <a:endParaRPr lang="en-US" sz="1500" dirty="0"/>
          </a:p>
          <a:p>
            <a:pPr>
              <a:lnSpc>
                <a:spcPct val="100000"/>
              </a:lnSpc>
            </a:pPr>
            <a:endParaRPr lang="en-US" sz="1700" dirty="0"/>
          </a:p>
        </p:txBody>
      </p:sp>
    </p:spTree>
    <p:extLst>
      <p:ext uri="{BB962C8B-B14F-4D97-AF65-F5344CB8AC3E}">
        <p14:creationId xmlns:p14="http://schemas.microsoft.com/office/powerpoint/2010/main" val="31411059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1251677" y="645105"/>
            <a:ext cx="5597179" cy="1320855"/>
          </a:xfrm>
        </p:spPr>
        <p:txBody>
          <a:bodyPr vert="horz" lIns="91440" tIns="45720" rIns="91440" bIns="45720" rtlCol="0" anchor="t">
            <a:normAutofit/>
          </a:bodyPr>
          <a:lstStyle/>
          <a:p>
            <a:r>
              <a:rPr lang="en-US" sz="4400" dirty="0"/>
              <a:t>The marking system</a:t>
            </a:r>
          </a:p>
        </p:txBody>
      </p:sp>
      <p:sp>
        <p:nvSpPr>
          <p:cNvPr id="4" name="TextBox 3">
            <a:extLst>
              <a:ext uri="{FF2B5EF4-FFF2-40B4-BE49-F238E27FC236}">
                <a16:creationId xmlns:a16="http://schemas.microsoft.com/office/drawing/2014/main" id="{B904A84D-5741-7442-B0A8-1FBDA6608246}"/>
              </a:ext>
            </a:extLst>
          </p:cNvPr>
          <p:cNvSpPr txBox="1"/>
          <p:nvPr/>
        </p:nvSpPr>
        <p:spPr>
          <a:xfrm>
            <a:off x="1251678" y="2286001"/>
            <a:ext cx="4363595" cy="3593591"/>
          </a:xfrm>
          <a:prstGeom prst="rect">
            <a:avLst/>
          </a:prstGeom>
        </p:spPr>
        <p:txBody>
          <a:bodyPr vert="horz" lIns="91440" tIns="45720" rIns="91440" bIns="45720" rtlCol="0">
            <a:normAutofit lnSpcReduction="10000"/>
          </a:bodyPr>
          <a:lstStyle/>
          <a:p>
            <a:pPr marL="228600" indent="-228600" defTabSz="914400">
              <a:lnSpc>
                <a:spcPct val="110000"/>
              </a:lnSpc>
              <a:spcBef>
                <a:spcPts val="700"/>
              </a:spcBef>
              <a:buClr>
                <a:schemeClr val="tx2"/>
              </a:buClr>
            </a:pPr>
            <a:br>
              <a:rPr lang="en-US" dirty="0">
                <a:solidFill>
                  <a:schemeClr val="tx1">
                    <a:lumMod val="65000"/>
                    <a:lumOff val="35000"/>
                  </a:schemeClr>
                </a:solidFill>
              </a:rPr>
            </a:br>
            <a:r>
              <a:rPr lang="en-US" dirty="0">
                <a:solidFill>
                  <a:schemeClr val="tx1">
                    <a:lumMod val="65000"/>
                    <a:lumOff val="35000"/>
                  </a:schemeClr>
                </a:solidFill>
              </a:rPr>
              <a:t>You take home your highest grade at FMP. You are marked against seven criteria. If, for example, six criteria are marked Distinction and one is marked Pass, your final grade will be a PASS.</a:t>
            </a:r>
          </a:p>
          <a:p>
            <a:pPr marL="228600" indent="-228600" defTabSz="914400">
              <a:lnSpc>
                <a:spcPct val="110000"/>
              </a:lnSpc>
              <a:spcBef>
                <a:spcPts val="700"/>
              </a:spcBef>
              <a:buClr>
                <a:schemeClr val="tx2"/>
              </a:buClr>
            </a:pPr>
            <a:br>
              <a:rPr lang="en-US" b="1" dirty="0">
                <a:solidFill>
                  <a:schemeClr val="tx1">
                    <a:lumMod val="65000"/>
                    <a:lumOff val="35000"/>
                  </a:schemeClr>
                </a:solidFill>
              </a:rPr>
            </a:br>
            <a:r>
              <a:rPr lang="en-US" b="1" dirty="0">
                <a:solidFill>
                  <a:schemeClr val="tx1">
                    <a:lumMod val="65000"/>
                    <a:lumOff val="35000"/>
                  </a:schemeClr>
                </a:solidFill>
              </a:rPr>
              <a:t>How</a:t>
            </a:r>
            <a:r>
              <a:rPr lang="en-US" dirty="0">
                <a:solidFill>
                  <a:schemeClr val="tx1">
                    <a:lumMod val="65000"/>
                    <a:lumOff val="35000"/>
                  </a:schemeClr>
                </a:solidFill>
              </a:rPr>
              <a:t>?</a:t>
            </a:r>
          </a:p>
          <a:p>
            <a:pPr marL="228600" indent="-228600" defTabSz="914400">
              <a:lnSpc>
                <a:spcPct val="110000"/>
              </a:lnSpc>
              <a:spcBef>
                <a:spcPts val="700"/>
              </a:spcBef>
              <a:buClr>
                <a:schemeClr val="tx2"/>
              </a:buClr>
            </a:pPr>
            <a:r>
              <a:rPr lang="en-US" dirty="0">
                <a:solidFill>
                  <a:schemeClr val="tx1">
                    <a:lumMod val="65000"/>
                    <a:lumOff val="35000"/>
                  </a:schemeClr>
                </a:solidFill>
              </a:rPr>
              <a:t>	This is why it’s particularly important to work consistently across the 10 weeks of the unit and to address any weak areas before you start.</a:t>
            </a:r>
          </a:p>
        </p:txBody>
      </p:sp>
      <p:sp>
        <p:nvSpPr>
          <p:cNvPr id="5" name="AutoShape 2" descr="JACK BURKE // DIRECTOR">
            <a:extLst>
              <a:ext uri="{FF2B5EF4-FFF2-40B4-BE49-F238E27FC236}">
                <a16:creationId xmlns:a16="http://schemas.microsoft.com/office/drawing/2014/main" id="{2167BA02-1147-AF4A-928D-B33FAF2FB7C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a:extLst>
              <a:ext uri="{FF2B5EF4-FFF2-40B4-BE49-F238E27FC236}">
                <a16:creationId xmlns:a16="http://schemas.microsoft.com/office/drawing/2014/main" id="{EC389379-244A-7B4D-A14C-5E6408232730}"/>
              </a:ext>
            </a:extLst>
          </p:cNvPr>
          <p:cNvSpPr txBox="1"/>
          <p:nvPr/>
        </p:nvSpPr>
        <p:spPr>
          <a:xfrm>
            <a:off x="6096000" y="2286000"/>
            <a:ext cx="4363595" cy="3593591"/>
          </a:xfrm>
          <a:prstGeom prst="rect">
            <a:avLst/>
          </a:prstGeom>
        </p:spPr>
        <p:txBody>
          <a:bodyPr vert="horz" lIns="91440" tIns="45720" rIns="91440" bIns="45720" rtlCol="0">
            <a:normAutofit/>
          </a:bodyPr>
          <a:lstStyle/>
          <a:p>
            <a:pPr marL="228600" indent="-228600" defTabSz="914400">
              <a:lnSpc>
                <a:spcPct val="110000"/>
              </a:lnSpc>
              <a:spcBef>
                <a:spcPts val="700"/>
              </a:spcBef>
              <a:buClr>
                <a:schemeClr val="tx2"/>
              </a:buClr>
            </a:pPr>
            <a:r>
              <a:rPr lang="en-US" b="1" dirty="0">
                <a:solidFill>
                  <a:schemeClr val="tx1">
                    <a:lumMod val="65000"/>
                    <a:lumOff val="35000"/>
                  </a:schemeClr>
                </a:solidFill>
              </a:rPr>
              <a:t>CONTEXT</a:t>
            </a:r>
          </a:p>
          <a:p>
            <a:pPr marL="228600" indent="-228600" defTabSz="914400">
              <a:lnSpc>
                <a:spcPct val="110000"/>
              </a:lnSpc>
              <a:spcBef>
                <a:spcPts val="700"/>
              </a:spcBef>
              <a:buClr>
                <a:schemeClr val="tx2"/>
              </a:buClr>
            </a:pPr>
            <a:r>
              <a:rPr lang="en-US" b="1" dirty="0">
                <a:solidFill>
                  <a:schemeClr val="tx1">
                    <a:lumMod val="65000"/>
                    <a:lumOff val="35000"/>
                  </a:schemeClr>
                </a:solidFill>
              </a:rPr>
              <a:t>PLANNING</a:t>
            </a:r>
          </a:p>
          <a:p>
            <a:pPr marL="228600" indent="-228600" defTabSz="914400">
              <a:lnSpc>
                <a:spcPct val="110000"/>
              </a:lnSpc>
              <a:spcBef>
                <a:spcPts val="700"/>
              </a:spcBef>
              <a:buClr>
                <a:schemeClr val="tx2"/>
              </a:buClr>
            </a:pPr>
            <a:r>
              <a:rPr lang="en-US" b="1" dirty="0">
                <a:solidFill>
                  <a:schemeClr val="tx1">
                    <a:lumMod val="65000"/>
                    <a:lumOff val="35000"/>
                  </a:schemeClr>
                </a:solidFill>
              </a:rPr>
              <a:t>RESEARCH</a:t>
            </a:r>
          </a:p>
          <a:p>
            <a:pPr marL="228600" indent="-228600" defTabSz="914400">
              <a:lnSpc>
                <a:spcPct val="110000"/>
              </a:lnSpc>
              <a:spcBef>
                <a:spcPts val="700"/>
              </a:spcBef>
              <a:buClr>
                <a:schemeClr val="tx2"/>
              </a:buClr>
            </a:pPr>
            <a:r>
              <a:rPr lang="en-US" b="1" dirty="0">
                <a:solidFill>
                  <a:schemeClr val="tx1">
                    <a:lumMod val="65000"/>
                    <a:lumOff val="35000"/>
                  </a:schemeClr>
                </a:solidFill>
              </a:rPr>
              <a:t>PROBLEM SOLVING</a:t>
            </a:r>
          </a:p>
          <a:p>
            <a:pPr marL="228600" indent="-228600" defTabSz="914400">
              <a:lnSpc>
                <a:spcPct val="110000"/>
              </a:lnSpc>
              <a:spcBef>
                <a:spcPts val="700"/>
              </a:spcBef>
              <a:buClr>
                <a:schemeClr val="tx2"/>
              </a:buClr>
            </a:pPr>
            <a:r>
              <a:rPr lang="en-US" b="1" dirty="0">
                <a:solidFill>
                  <a:schemeClr val="tx1">
                    <a:lumMod val="65000"/>
                    <a:lumOff val="35000"/>
                  </a:schemeClr>
                </a:solidFill>
              </a:rPr>
              <a:t>PRACTICAL SKILLS</a:t>
            </a:r>
          </a:p>
          <a:p>
            <a:pPr marL="228600" indent="-228600" defTabSz="914400">
              <a:lnSpc>
                <a:spcPct val="110000"/>
              </a:lnSpc>
              <a:spcBef>
                <a:spcPts val="700"/>
              </a:spcBef>
              <a:buClr>
                <a:schemeClr val="tx2"/>
              </a:buClr>
            </a:pPr>
            <a:r>
              <a:rPr lang="en-US" b="1" dirty="0">
                <a:solidFill>
                  <a:schemeClr val="tx1">
                    <a:lumMod val="65000"/>
                    <a:lumOff val="35000"/>
                  </a:schemeClr>
                </a:solidFill>
              </a:rPr>
              <a:t>EVALUATION + REFLECTION</a:t>
            </a:r>
          </a:p>
          <a:p>
            <a:pPr marL="228600" indent="-228600" defTabSz="914400">
              <a:lnSpc>
                <a:spcPct val="110000"/>
              </a:lnSpc>
              <a:spcBef>
                <a:spcPts val="700"/>
              </a:spcBef>
              <a:buClr>
                <a:schemeClr val="tx2"/>
              </a:buClr>
            </a:pPr>
            <a:r>
              <a:rPr lang="en-US" b="1" dirty="0">
                <a:solidFill>
                  <a:schemeClr val="tx1">
                    <a:lumMod val="65000"/>
                    <a:lumOff val="35000"/>
                  </a:schemeClr>
                </a:solidFill>
              </a:rPr>
              <a:t>PRESENTATION</a:t>
            </a:r>
            <a:endParaRPr lang="en-US" dirty="0">
              <a:solidFill>
                <a:schemeClr val="tx1">
                  <a:lumMod val="65000"/>
                  <a:lumOff val="35000"/>
                </a:schemeClr>
              </a:solidFill>
            </a:endParaRPr>
          </a:p>
        </p:txBody>
      </p:sp>
    </p:spTree>
    <p:extLst>
      <p:ext uri="{BB962C8B-B14F-4D97-AF65-F5344CB8AC3E}">
        <p14:creationId xmlns:p14="http://schemas.microsoft.com/office/powerpoint/2010/main" val="30823953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Image result for film gaffer">
            <a:extLst>
              <a:ext uri="{FF2B5EF4-FFF2-40B4-BE49-F238E27FC236}">
                <a16:creationId xmlns:a16="http://schemas.microsoft.com/office/drawing/2014/main" id="{90FB82CF-F666-9440-9D37-82C2B37EC3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519" b="3388"/>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80" name="Freeform: Shape 79">
            <a:extLst>
              <a:ext uri="{FF2B5EF4-FFF2-40B4-BE49-F238E27FC236}">
                <a16:creationId xmlns:a16="http://schemas.microsoft.com/office/drawing/2014/main" id="{0151AADE-3190-40C1-806A-ED37442630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9613" y="0"/>
            <a:ext cx="11482387" cy="6858000"/>
          </a:xfrm>
          <a:custGeom>
            <a:avLst/>
            <a:gdLst>
              <a:gd name="connsiteX0" fmla="*/ 0 w 11482387"/>
              <a:gd name="connsiteY0" fmla="*/ 0 h 6858000"/>
              <a:gd name="connsiteX1" fmla="*/ 11482387 w 11482387"/>
              <a:gd name="connsiteY1" fmla="*/ 0 h 6858000"/>
              <a:gd name="connsiteX2" fmla="*/ 11482387 w 11482387"/>
              <a:gd name="connsiteY2" fmla="*/ 6858000 h 6858000"/>
              <a:gd name="connsiteX3" fmla="*/ 0 w 11482387"/>
              <a:gd name="connsiteY3" fmla="*/ 6858000 h 6858000"/>
              <a:gd name="connsiteX4" fmla="*/ 1587 w 11482387"/>
              <a:gd name="connsiteY4" fmla="*/ 6789738 h 6858000"/>
              <a:gd name="connsiteX5" fmla="*/ 9525 w 11482387"/>
              <a:gd name="connsiteY5" fmla="*/ 6729413 h 6858000"/>
              <a:gd name="connsiteX6" fmla="*/ 20637 w 11482387"/>
              <a:gd name="connsiteY6" fmla="*/ 6677025 h 6858000"/>
              <a:gd name="connsiteX7" fmla="*/ 34925 w 11482387"/>
              <a:gd name="connsiteY7" fmla="*/ 6630988 h 6858000"/>
              <a:gd name="connsiteX8" fmla="*/ 50800 w 11482387"/>
              <a:gd name="connsiteY8" fmla="*/ 6589713 h 6858000"/>
              <a:gd name="connsiteX9" fmla="*/ 69850 w 11482387"/>
              <a:gd name="connsiteY9" fmla="*/ 6553200 h 6858000"/>
              <a:gd name="connsiteX10" fmla="*/ 88900 w 11482387"/>
              <a:gd name="connsiteY10" fmla="*/ 6515100 h 6858000"/>
              <a:gd name="connsiteX11" fmla="*/ 107950 w 11482387"/>
              <a:gd name="connsiteY11" fmla="*/ 6477000 h 6858000"/>
              <a:gd name="connsiteX12" fmla="*/ 123825 w 11482387"/>
              <a:gd name="connsiteY12" fmla="*/ 6440488 h 6858000"/>
              <a:gd name="connsiteX13" fmla="*/ 139700 w 11482387"/>
              <a:gd name="connsiteY13" fmla="*/ 6399213 h 6858000"/>
              <a:gd name="connsiteX14" fmla="*/ 155575 w 11482387"/>
              <a:gd name="connsiteY14" fmla="*/ 6353175 h 6858000"/>
              <a:gd name="connsiteX15" fmla="*/ 166687 w 11482387"/>
              <a:gd name="connsiteY15" fmla="*/ 6300788 h 6858000"/>
              <a:gd name="connsiteX16" fmla="*/ 173037 w 11482387"/>
              <a:gd name="connsiteY16" fmla="*/ 6240463 h 6858000"/>
              <a:gd name="connsiteX17" fmla="*/ 176212 w 11482387"/>
              <a:gd name="connsiteY17" fmla="*/ 6172200 h 6858000"/>
              <a:gd name="connsiteX18" fmla="*/ 173037 w 11482387"/>
              <a:gd name="connsiteY18" fmla="*/ 6103938 h 6858000"/>
              <a:gd name="connsiteX19" fmla="*/ 166687 w 11482387"/>
              <a:gd name="connsiteY19" fmla="*/ 6043613 h 6858000"/>
              <a:gd name="connsiteX20" fmla="*/ 155575 w 11482387"/>
              <a:gd name="connsiteY20" fmla="*/ 5991225 h 6858000"/>
              <a:gd name="connsiteX21" fmla="*/ 139700 w 11482387"/>
              <a:gd name="connsiteY21" fmla="*/ 5945188 h 6858000"/>
              <a:gd name="connsiteX22" fmla="*/ 123825 w 11482387"/>
              <a:gd name="connsiteY22" fmla="*/ 5903913 h 6858000"/>
              <a:gd name="connsiteX23" fmla="*/ 107950 w 11482387"/>
              <a:gd name="connsiteY23" fmla="*/ 5867400 h 6858000"/>
              <a:gd name="connsiteX24" fmla="*/ 88900 w 11482387"/>
              <a:gd name="connsiteY24" fmla="*/ 5829300 h 6858000"/>
              <a:gd name="connsiteX25" fmla="*/ 69850 w 11482387"/>
              <a:gd name="connsiteY25" fmla="*/ 5791200 h 6858000"/>
              <a:gd name="connsiteX26" fmla="*/ 50800 w 11482387"/>
              <a:gd name="connsiteY26" fmla="*/ 5754688 h 6858000"/>
              <a:gd name="connsiteX27" fmla="*/ 34925 w 11482387"/>
              <a:gd name="connsiteY27" fmla="*/ 5713413 h 6858000"/>
              <a:gd name="connsiteX28" fmla="*/ 20637 w 11482387"/>
              <a:gd name="connsiteY28" fmla="*/ 5667375 h 6858000"/>
              <a:gd name="connsiteX29" fmla="*/ 9525 w 11482387"/>
              <a:gd name="connsiteY29" fmla="*/ 5614988 h 6858000"/>
              <a:gd name="connsiteX30" fmla="*/ 1587 w 11482387"/>
              <a:gd name="connsiteY30" fmla="*/ 5554663 h 6858000"/>
              <a:gd name="connsiteX31" fmla="*/ 0 w 11482387"/>
              <a:gd name="connsiteY31" fmla="*/ 5486400 h 6858000"/>
              <a:gd name="connsiteX32" fmla="*/ 1587 w 11482387"/>
              <a:gd name="connsiteY32" fmla="*/ 5418138 h 6858000"/>
              <a:gd name="connsiteX33" fmla="*/ 9525 w 11482387"/>
              <a:gd name="connsiteY33" fmla="*/ 5357813 h 6858000"/>
              <a:gd name="connsiteX34" fmla="*/ 20637 w 11482387"/>
              <a:gd name="connsiteY34" fmla="*/ 5305425 h 6858000"/>
              <a:gd name="connsiteX35" fmla="*/ 34925 w 11482387"/>
              <a:gd name="connsiteY35" fmla="*/ 5259388 h 6858000"/>
              <a:gd name="connsiteX36" fmla="*/ 50800 w 11482387"/>
              <a:gd name="connsiteY36" fmla="*/ 5218113 h 6858000"/>
              <a:gd name="connsiteX37" fmla="*/ 69850 w 11482387"/>
              <a:gd name="connsiteY37" fmla="*/ 5181600 h 6858000"/>
              <a:gd name="connsiteX38" fmla="*/ 88900 w 11482387"/>
              <a:gd name="connsiteY38" fmla="*/ 5143500 h 6858000"/>
              <a:gd name="connsiteX39" fmla="*/ 107950 w 11482387"/>
              <a:gd name="connsiteY39" fmla="*/ 5105400 h 6858000"/>
              <a:gd name="connsiteX40" fmla="*/ 123825 w 11482387"/>
              <a:gd name="connsiteY40" fmla="*/ 5068888 h 6858000"/>
              <a:gd name="connsiteX41" fmla="*/ 139700 w 11482387"/>
              <a:gd name="connsiteY41" fmla="*/ 5027613 h 6858000"/>
              <a:gd name="connsiteX42" fmla="*/ 155575 w 11482387"/>
              <a:gd name="connsiteY42" fmla="*/ 4981575 h 6858000"/>
              <a:gd name="connsiteX43" fmla="*/ 166687 w 11482387"/>
              <a:gd name="connsiteY43" fmla="*/ 4929188 h 6858000"/>
              <a:gd name="connsiteX44" fmla="*/ 173037 w 11482387"/>
              <a:gd name="connsiteY44" fmla="*/ 4868863 h 6858000"/>
              <a:gd name="connsiteX45" fmla="*/ 176212 w 11482387"/>
              <a:gd name="connsiteY45" fmla="*/ 4800600 h 6858000"/>
              <a:gd name="connsiteX46" fmla="*/ 173037 w 11482387"/>
              <a:gd name="connsiteY46" fmla="*/ 4732338 h 6858000"/>
              <a:gd name="connsiteX47" fmla="*/ 166687 w 11482387"/>
              <a:gd name="connsiteY47" fmla="*/ 4672013 h 6858000"/>
              <a:gd name="connsiteX48" fmla="*/ 155575 w 11482387"/>
              <a:gd name="connsiteY48" fmla="*/ 4619625 h 6858000"/>
              <a:gd name="connsiteX49" fmla="*/ 139700 w 11482387"/>
              <a:gd name="connsiteY49" fmla="*/ 4573588 h 6858000"/>
              <a:gd name="connsiteX50" fmla="*/ 123825 w 11482387"/>
              <a:gd name="connsiteY50" fmla="*/ 4532313 h 6858000"/>
              <a:gd name="connsiteX51" fmla="*/ 107950 w 11482387"/>
              <a:gd name="connsiteY51" fmla="*/ 4495800 h 6858000"/>
              <a:gd name="connsiteX52" fmla="*/ 69850 w 11482387"/>
              <a:gd name="connsiteY52" fmla="*/ 4419600 h 6858000"/>
              <a:gd name="connsiteX53" fmla="*/ 50800 w 11482387"/>
              <a:gd name="connsiteY53" fmla="*/ 4383088 h 6858000"/>
              <a:gd name="connsiteX54" fmla="*/ 34925 w 11482387"/>
              <a:gd name="connsiteY54" fmla="*/ 4341813 h 6858000"/>
              <a:gd name="connsiteX55" fmla="*/ 20637 w 11482387"/>
              <a:gd name="connsiteY55" fmla="*/ 4295775 h 6858000"/>
              <a:gd name="connsiteX56" fmla="*/ 9525 w 11482387"/>
              <a:gd name="connsiteY56" fmla="*/ 4243388 h 6858000"/>
              <a:gd name="connsiteX57" fmla="*/ 1587 w 11482387"/>
              <a:gd name="connsiteY57" fmla="*/ 4183063 h 6858000"/>
              <a:gd name="connsiteX58" fmla="*/ 0 w 11482387"/>
              <a:gd name="connsiteY58" fmla="*/ 4114800 h 6858000"/>
              <a:gd name="connsiteX59" fmla="*/ 1587 w 11482387"/>
              <a:gd name="connsiteY59" fmla="*/ 4046538 h 6858000"/>
              <a:gd name="connsiteX60" fmla="*/ 9525 w 11482387"/>
              <a:gd name="connsiteY60" fmla="*/ 3986213 h 6858000"/>
              <a:gd name="connsiteX61" fmla="*/ 20637 w 11482387"/>
              <a:gd name="connsiteY61" fmla="*/ 3933825 h 6858000"/>
              <a:gd name="connsiteX62" fmla="*/ 34925 w 11482387"/>
              <a:gd name="connsiteY62" fmla="*/ 3887788 h 6858000"/>
              <a:gd name="connsiteX63" fmla="*/ 50800 w 11482387"/>
              <a:gd name="connsiteY63" fmla="*/ 3846513 h 6858000"/>
              <a:gd name="connsiteX64" fmla="*/ 69850 w 11482387"/>
              <a:gd name="connsiteY64" fmla="*/ 3810000 h 6858000"/>
              <a:gd name="connsiteX65" fmla="*/ 88900 w 11482387"/>
              <a:gd name="connsiteY65" fmla="*/ 3771900 h 6858000"/>
              <a:gd name="connsiteX66" fmla="*/ 107950 w 11482387"/>
              <a:gd name="connsiteY66" fmla="*/ 3733800 h 6858000"/>
              <a:gd name="connsiteX67" fmla="*/ 123825 w 11482387"/>
              <a:gd name="connsiteY67" fmla="*/ 3697288 h 6858000"/>
              <a:gd name="connsiteX68" fmla="*/ 139700 w 11482387"/>
              <a:gd name="connsiteY68" fmla="*/ 3656013 h 6858000"/>
              <a:gd name="connsiteX69" fmla="*/ 155575 w 11482387"/>
              <a:gd name="connsiteY69" fmla="*/ 3609975 h 6858000"/>
              <a:gd name="connsiteX70" fmla="*/ 166687 w 11482387"/>
              <a:gd name="connsiteY70" fmla="*/ 3557588 h 6858000"/>
              <a:gd name="connsiteX71" fmla="*/ 173037 w 11482387"/>
              <a:gd name="connsiteY71" fmla="*/ 3497263 h 6858000"/>
              <a:gd name="connsiteX72" fmla="*/ 176212 w 11482387"/>
              <a:gd name="connsiteY72" fmla="*/ 3427413 h 6858000"/>
              <a:gd name="connsiteX73" fmla="*/ 173037 w 11482387"/>
              <a:gd name="connsiteY73" fmla="*/ 3360738 h 6858000"/>
              <a:gd name="connsiteX74" fmla="*/ 166687 w 11482387"/>
              <a:gd name="connsiteY74" fmla="*/ 3300413 h 6858000"/>
              <a:gd name="connsiteX75" fmla="*/ 155575 w 11482387"/>
              <a:gd name="connsiteY75" fmla="*/ 3248025 h 6858000"/>
              <a:gd name="connsiteX76" fmla="*/ 139700 w 11482387"/>
              <a:gd name="connsiteY76" fmla="*/ 3201988 h 6858000"/>
              <a:gd name="connsiteX77" fmla="*/ 123825 w 11482387"/>
              <a:gd name="connsiteY77" fmla="*/ 3160713 h 6858000"/>
              <a:gd name="connsiteX78" fmla="*/ 107950 w 11482387"/>
              <a:gd name="connsiteY78" fmla="*/ 3124200 h 6858000"/>
              <a:gd name="connsiteX79" fmla="*/ 88900 w 11482387"/>
              <a:gd name="connsiteY79" fmla="*/ 3086100 h 6858000"/>
              <a:gd name="connsiteX80" fmla="*/ 69850 w 11482387"/>
              <a:gd name="connsiteY80" fmla="*/ 3048000 h 6858000"/>
              <a:gd name="connsiteX81" fmla="*/ 50800 w 11482387"/>
              <a:gd name="connsiteY81" fmla="*/ 3011488 h 6858000"/>
              <a:gd name="connsiteX82" fmla="*/ 34925 w 11482387"/>
              <a:gd name="connsiteY82" fmla="*/ 2970213 h 6858000"/>
              <a:gd name="connsiteX83" fmla="*/ 20637 w 11482387"/>
              <a:gd name="connsiteY83" fmla="*/ 2924175 h 6858000"/>
              <a:gd name="connsiteX84" fmla="*/ 9525 w 11482387"/>
              <a:gd name="connsiteY84" fmla="*/ 2871788 h 6858000"/>
              <a:gd name="connsiteX85" fmla="*/ 1587 w 11482387"/>
              <a:gd name="connsiteY85" fmla="*/ 2811463 h 6858000"/>
              <a:gd name="connsiteX86" fmla="*/ 0 w 11482387"/>
              <a:gd name="connsiteY86" fmla="*/ 2743200 h 6858000"/>
              <a:gd name="connsiteX87" fmla="*/ 1587 w 11482387"/>
              <a:gd name="connsiteY87" fmla="*/ 2674938 h 6858000"/>
              <a:gd name="connsiteX88" fmla="*/ 9525 w 11482387"/>
              <a:gd name="connsiteY88" fmla="*/ 2614613 h 6858000"/>
              <a:gd name="connsiteX89" fmla="*/ 20637 w 11482387"/>
              <a:gd name="connsiteY89" fmla="*/ 2562225 h 6858000"/>
              <a:gd name="connsiteX90" fmla="*/ 34925 w 11482387"/>
              <a:gd name="connsiteY90" fmla="*/ 2516188 h 6858000"/>
              <a:gd name="connsiteX91" fmla="*/ 50800 w 11482387"/>
              <a:gd name="connsiteY91" fmla="*/ 2474913 h 6858000"/>
              <a:gd name="connsiteX92" fmla="*/ 69850 w 11482387"/>
              <a:gd name="connsiteY92" fmla="*/ 2438400 h 6858000"/>
              <a:gd name="connsiteX93" fmla="*/ 88900 w 11482387"/>
              <a:gd name="connsiteY93" fmla="*/ 2400300 h 6858000"/>
              <a:gd name="connsiteX94" fmla="*/ 107950 w 11482387"/>
              <a:gd name="connsiteY94" fmla="*/ 2362200 h 6858000"/>
              <a:gd name="connsiteX95" fmla="*/ 123825 w 11482387"/>
              <a:gd name="connsiteY95" fmla="*/ 2325688 h 6858000"/>
              <a:gd name="connsiteX96" fmla="*/ 139700 w 11482387"/>
              <a:gd name="connsiteY96" fmla="*/ 2284413 h 6858000"/>
              <a:gd name="connsiteX97" fmla="*/ 155575 w 11482387"/>
              <a:gd name="connsiteY97" fmla="*/ 2238375 h 6858000"/>
              <a:gd name="connsiteX98" fmla="*/ 166687 w 11482387"/>
              <a:gd name="connsiteY98" fmla="*/ 2185988 h 6858000"/>
              <a:gd name="connsiteX99" fmla="*/ 173037 w 11482387"/>
              <a:gd name="connsiteY99" fmla="*/ 2125663 h 6858000"/>
              <a:gd name="connsiteX100" fmla="*/ 176212 w 11482387"/>
              <a:gd name="connsiteY100" fmla="*/ 2057400 h 6858000"/>
              <a:gd name="connsiteX101" fmla="*/ 173037 w 11482387"/>
              <a:gd name="connsiteY101" fmla="*/ 1989138 h 6858000"/>
              <a:gd name="connsiteX102" fmla="*/ 166687 w 11482387"/>
              <a:gd name="connsiteY102" fmla="*/ 1928813 h 6858000"/>
              <a:gd name="connsiteX103" fmla="*/ 155575 w 11482387"/>
              <a:gd name="connsiteY103" fmla="*/ 1876425 h 6858000"/>
              <a:gd name="connsiteX104" fmla="*/ 139700 w 11482387"/>
              <a:gd name="connsiteY104" fmla="*/ 1830388 h 6858000"/>
              <a:gd name="connsiteX105" fmla="*/ 123825 w 11482387"/>
              <a:gd name="connsiteY105" fmla="*/ 1789113 h 6858000"/>
              <a:gd name="connsiteX106" fmla="*/ 107950 w 11482387"/>
              <a:gd name="connsiteY106" fmla="*/ 1752600 h 6858000"/>
              <a:gd name="connsiteX107" fmla="*/ 88900 w 11482387"/>
              <a:gd name="connsiteY107" fmla="*/ 1714500 h 6858000"/>
              <a:gd name="connsiteX108" fmla="*/ 69850 w 11482387"/>
              <a:gd name="connsiteY108" fmla="*/ 1676400 h 6858000"/>
              <a:gd name="connsiteX109" fmla="*/ 50800 w 11482387"/>
              <a:gd name="connsiteY109" fmla="*/ 1639888 h 6858000"/>
              <a:gd name="connsiteX110" fmla="*/ 34925 w 11482387"/>
              <a:gd name="connsiteY110" fmla="*/ 1598613 h 6858000"/>
              <a:gd name="connsiteX111" fmla="*/ 20637 w 11482387"/>
              <a:gd name="connsiteY111" fmla="*/ 1552575 h 6858000"/>
              <a:gd name="connsiteX112" fmla="*/ 9525 w 11482387"/>
              <a:gd name="connsiteY112" fmla="*/ 1500188 h 6858000"/>
              <a:gd name="connsiteX113" fmla="*/ 1587 w 11482387"/>
              <a:gd name="connsiteY113" fmla="*/ 1439863 h 6858000"/>
              <a:gd name="connsiteX114" fmla="*/ 0 w 11482387"/>
              <a:gd name="connsiteY114" fmla="*/ 1371600 h 6858000"/>
              <a:gd name="connsiteX115" fmla="*/ 1587 w 11482387"/>
              <a:gd name="connsiteY115" fmla="*/ 1303338 h 6858000"/>
              <a:gd name="connsiteX116" fmla="*/ 9525 w 11482387"/>
              <a:gd name="connsiteY116" fmla="*/ 1243013 h 6858000"/>
              <a:gd name="connsiteX117" fmla="*/ 20637 w 11482387"/>
              <a:gd name="connsiteY117" fmla="*/ 1190625 h 6858000"/>
              <a:gd name="connsiteX118" fmla="*/ 34925 w 11482387"/>
              <a:gd name="connsiteY118" fmla="*/ 1144588 h 6858000"/>
              <a:gd name="connsiteX119" fmla="*/ 50800 w 11482387"/>
              <a:gd name="connsiteY119" fmla="*/ 1103313 h 6858000"/>
              <a:gd name="connsiteX120" fmla="*/ 69850 w 11482387"/>
              <a:gd name="connsiteY120" fmla="*/ 1066800 h 6858000"/>
              <a:gd name="connsiteX121" fmla="*/ 88900 w 11482387"/>
              <a:gd name="connsiteY121" fmla="*/ 1028700 h 6858000"/>
              <a:gd name="connsiteX122" fmla="*/ 107950 w 11482387"/>
              <a:gd name="connsiteY122" fmla="*/ 990600 h 6858000"/>
              <a:gd name="connsiteX123" fmla="*/ 123825 w 11482387"/>
              <a:gd name="connsiteY123" fmla="*/ 954088 h 6858000"/>
              <a:gd name="connsiteX124" fmla="*/ 139700 w 11482387"/>
              <a:gd name="connsiteY124" fmla="*/ 912813 h 6858000"/>
              <a:gd name="connsiteX125" fmla="*/ 155575 w 11482387"/>
              <a:gd name="connsiteY125" fmla="*/ 866775 h 6858000"/>
              <a:gd name="connsiteX126" fmla="*/ 166687 w 11482387"/>
              <a:gd name="connsiteY126" fmla="*/ 814388 h 6858000"/>
              <a:gd name="connsiteX127" fmla="*/ 173037 w 11482387"/>
              <a:gd name="connsiteY127" fmla="*/ 754063 h 6858000"/>
              <a:gd name="connsiteX128" fmla="*/ 176212 w 11482387"/>
              <a:gd name="connsiteY128" fmla="*/ 685800 h 6858000"/>
              <a:gd name="connsiteX129" fmla="*/ 173037 w 11482387"/>
              <a:gd name="connsiteY129" fmla="*/ 617538 h 6858000"/>
              <a:gd name="connsiteX130" fmla="*/ 166687 w 11482387"/>
              <a:gd name="connsiteY130" fmla="*/ 557213 h 6858000"/>
              <a:gd name="connsiteX131" fmla="*/ 155575 w 11482387"/>
              <a:gd name="connsiteY131" fmla="*/ 504825 h 6858000"/>
              <a:gd name="connsiteX132" fmla="*/ 139700 w 11482387"/>
              <a:gd name="connsiteY132" fmla="*/ 458788 h 6858000"/>
              <a:gd name="connsiteX133" fmla="*/ 123825 w 11482387"/>
              <a:gd name="connsiteY133" fmla="*/ 417513 h 6858000"/>
              <a:gd name="connsiteX134" fmla="*/ 107950 w 11482387"/>
              <a:gd name="connsiteY134" fmla="*/ 381000 h 6858000"/>
              <a:gd name="connsiteX135" fmla="*/ 88900 w 11482387"/>
              <a:gd name="connsiteY135" fmla="*/ 342900 h 6858000"/>
              <a:gd name="connsiteX136" fmla="*/ 69850 w 11482387"/>
              <a:gd name="connsiteY136" fmla="*/ 304800 h 6858000"/>
              <a:gd name="connsiteX137" fmla="*/ 50800 w 11482387"/>
              <a:gd name="connsiteY137" fmla="*/ 268288 h 6858000"/>
              <a:gd name="connsiteX138" fmla="*/ 34925 w 11482387"/>
              <a:gd name="connsiteY138" fmla="*/ 227013 h 6858000"/>
              <a:gd name="connsiteX139" fmla="*/ 20637 w 11482387"/>
              <a:gd name="connsiteY139" fmla="*/ 180975 h 6858000"/>
              <a:gd name="connsiteX140" fmla="*/ 9525 w 11482387"/>
              <a:gd name="connsiteY140" fmla="*/ 128588 h 6858000"/>
              <a:gd name="connsiteX141" fmla="*/ 1587 w 11482387"/>
              <a:gd name="connsiteY141" fmla="*/ 682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1482387" h="6858000">
                <a:moveTo>
                  <a:pt x="0" y="0"/>
                </a:moveTo>
                <a:lnTo>
                  <a:pt x="11482387" y="0"/>
                </a:lnTo>
                <a:lnTo>
                  <a:pt x="11482387" y="6858000"/>
                </a:lnTo>
                <a:lnTo>
                  <a:pt x="0" y="6858000"/>
                </a:lnTo>
                <a:lnTo>
                  <a:pt x="1587" y="6789738"/>
                </a:lnTo>
                <a:lnTo>
                  <a:pt x="9525" y="6729413"/>
                </a:lnTo>
                <a:lnTo>
                  <a:pt x="20637" y="6677025"/>
                </a:lnTo>
                <a:lnTo>
                  <a:pt x="34925" y="6630988"/>
                </a:lnTo>
                <a:lnTo>
                  <a:pt x="50800" y="6589713"/>
                </a:lnTo>
                <a:lnTo>
                  <a:pt x="69850" y="6553200"/>
                </a:lnTo>
                <a:lnTo>
                  <a:pt x="88900" y="6515100"/>
                </a:lnTo>
                <a:lnTo>
                  <a:pt x="107950" y="6477000"/>
                </a:lnTo>
                <a:lnTo>
                  <a:pt x="123825" y="6440488"/>
                </a:lnTo>
                <a:lnTo>
                  <a:pt x="139700" y="6399213"/>
                </a:lnTo>
                <a:lnTo>
                  <a:pt x="155575" y="6353175"/>
                </a:lnTo>
                <a:lnTo>
                  <a:pt x="166687" y="6300788"/>
                </a:lnTo>
                <a:lnTo>
                  <a:pt x="173037" y="6240463"/>
                </a:lnTo>
                <a:lnTo>
                  <a:pt x="176212" y="6172200"/>
                </a:lnTo>
                <a:lnTo>
                  <a:pt x="173037" y="6103938"/>
                </a:lnTo>
                <a:lnTo>
                  <a:pt x="166687" y="6043613"/>
                </a:lnTo>
                <a:lnTo>
                  <a:pt x="155575" y="5991225"/>
                </a:lnTo>
                <a:lnTo>
                  <a:pt x="139700" y="5945188"/>
                </a:lnTo>
                <a:lnTo>
                  <a:pt x="123825" y="5903913"/>
                </a:lnTo>
                <a:lnTo>
                  <a:pt x="107950" y="5867400"/>
                </a:lnTo>
                <a:lnTo>
                  <a:pt x="88900" y="5829300"/>
                </a:lnTo>
                <a:lnTo>
                  <a:pt x="69850" y="5791200"/>
                </a:lnTo>
                <a:lnTo>
                  <a:pt x="50800" y="5754688"/>
                </a:lnTo>
                <a:lnTo>
                  <a:pt x="34925" y="5713413"/>
                </a:lnTo>
                <a:lnTo>
                  <a:pt x="20637" y="5667375"/>
                </a:lnTo>
                <a:lnTo>
                  <a:pt x="9525" y="5614988"/>
                </a:lnTo>
                <a:lnTo>
                  <a:pt x="1587" y="5554663"/>
                </a:lnTo>
                <a:lnTo>
                  <a:pt x="0" y="5486400"/>
                </a:lnTo>
                <a:lnTo>
                  <a:pt x="1587" y="5418138"/>
                </a:lnTo>
                <a:lnTo>
                  <a:pt x="9525" y="5357813"/>
                </a:lnTo>
                <a:lnTo>
                  <a:pt x="20637" y="5305425"/>
                </a:lnTo>
                <a:lnTo>
                  <a:pt x="34925" y="5259388"/>
                </a:lnTo>
                <a:lnTo>
                  <a:pt x="50800" y="5218113"/>
                </a:lnTo>
                <a:lnTo>
                  <a:pt x="69850" y="5181600"/>
                </a:lnTo>
                <a:lnTo>
                  <a:pt x="88900" y="5143500"/>
                </a:lnTo>
                <a:lnTo>
                  <a:pt x="107950" y="5105400"/>
                </a:lnTo>
                <a:lnTo>
                  <a:pt x="123825" y="5068888"/>
                </a:lnTo>
                <a:lnTo>
                  <a:pt x="139700" y="5027613"/>
                </a:lnTo>
                <a:lnTo>
                  <a:pt x="155575" y="4981575"/>
                </a:lnTo>
                <a:lnTo>
                  <a:pt x="166687" y="4929188"/>
                </a:lnTo>
                <a:lnTo>
                  <a:pt x="173037" y="4868863"/>
                </a:lnTo>
                <a:lnTo>
                  <a:pt x="176212" y="4800600"/>
                </a:lnTo>
                <a:lnTo>
                  <a:pt x="173037" y="4732338"/>
                </a:lnTo>
                <a:lnTo>
                  <a:pt x="166687" y="4672013"/>
                </a:lnTo>
                <a:lnTo>
                  <a:pt x="155575" y="4619625"/>
                </a:lnTo>
                <a:lnTo>
                  <a:pt x="139700" y="4573588"/>
                </a:lnTo>
                <a:lnTo>
                  <a:pt x="123825" y="4532313"/>
                </a:lnTo>
                <a:lnTo>
                  <a:pt x="107950" y="4495800"/>
                </a:lnTo>
                <a:lnTo>
                  <a:pt x="69850" y="4419600"/>
                </a:lnTo>
                <a:lnTo>
                  <a:pt x="50800" y="4383088"/>
                </a:lnTo>
                <a:lnTo>
                  <a:pt x="34925" y="4341813"/>
                </a:lnTo>
                <a:lnTo>
                  <a:pt x="20637" y="4295775"/>
                </a:lnTo>
                <a:lnTo>
                  <a:pt x="9525" y="4243388"/>
                </a:lnTo>
                <a:lnTo>
                  <a:pt x="1587" y="4183063"/>
                </a:lnTo>
                <a:lnTo>
                  <a:pt x="0" y="4114800"/>
                </a:lnTo>
                <a:lnTo>
                  <a:pt x="1587" y="4046538"/>
                </a:lnTo>
                <a:lnTo>
                  <a:pt x="9525" y="3986213"/>
                </a:lnTo>
                <a:lnTo>
                  <a:pt x="20637" y="3933825"/>
                </a:lnTo>
                <a:lnTo>
                  <a:pt x="34925" y="3887788"/>
                </a:lnTo>
                <a:lnTo>
                  <a:pt x="50800" y="3846513"/>
                </a:lnTo>
                <a:lnTo>
                  <a:pt x="69850" y="3810000"/>
                </a:lnTo>
                <a:lnTo>
                  <a:pt x="88900" y="3771900"/>
                </a:lnTo>
                <a:lnTo>
                  <a:pt x="107950" y="3733800"/>
                </a:lnTo>
                <a:lnTo>
                  <a:pt x="123825" y="3697288"/>
                </a:lnTo>
                <a:lnTo>
                  <a:pt x="139700" y="3656013"/>
                </a:lnTo>
                <a:lnTo>
                  <a:pt x="155575" y="3609975"/>
                </a:lnTo>
                <a:lnTo>
                  <a:pt x="166687" y="3557588"/>
                </a:lnTo>
                <a:lnTo>
                  <a:pt x="173037" y="3497263"/>
                </a:lnTo>
                <a:lnTo>
                  <a:pt x="176212" y="3427413"/>
                </a:lnTo>
                <a:lnTo>
                  <a:pt x="173037" y="3360738"/>
                </a:lnTo>
                <a:lnTo>
                  <a:pt x="166687" y="3300413"/>
                </a:lnTo>
                <a:lnTo>
                  <a:pt x="155575" y="3248025"/>
                </a:lnTo>
                <a:lnTo>
                  <a:pt x="139700" y="3201988"/>
                </a:lnTo>
                <a:lnTo>
                  <a:pt x="123825" y="3160713"/>
                </a:lnTo>
                <a:lnTo>
                  <a:pt x="107950" y="3124200"/>
                </a:lnTo>
                <a:lnTo>
                  <a:pt x="88900" y="3086100"/>
                </a:lnTo>
                <a:lnTo>
                  <a:pt x="69850" y="3048000"/>
                </a:lnTo>
                <a:lnTo>
                  <a:pt x="50800" y="3011488"/>
                </a:lnTo>
                <a:lnTo>
                  <a:pt x="34925" y="2970213"/>
                </a:lnTo>
                <a:lnTo>
                  <a:pt x="20637" y="2924175"/>
                </a:lnTo>
                <a:lnTo>
                  <a:pt x="9525" y="2871788"/>
                </a:lnTo>
                <a:lnTo>
                  <a:pt x="1587" y="2811463"/>
                </a:lnTo>
                <a:lnTo>
                  <a:pt x="0" y="2743200"/>
                </a:lnTo>
                <a:lnTo>
                  <a:pt x="1587" y="2674938"/>
                </a:lnTo>
                <a:lnTo>
                  <a:pt x="9525" y="2614613"/>
                </a:lnTo>
                <a:lnTo>
                  <a:pt x="20637" y="2562225"/>
                </a:lnTo>
                <a:lnTo>
                  <a:pt x="34925" y="2516188"/>
                </a:lnTo>
                <a:lnTo>
                  <a:pt x="50800" y="2474913"/>
                </a:lnTo>
                <a:lnTo>
                  <a:pt x="69850" y="2438400"/>
                </a:lnTo>
                <a:lnTo>
                  <a:pt x="88900" y="2400300"/>
                </a:lnTo>
                <a:lnTo>
                  <a:pt x="107950" y="2362200"/>
                </a:lnTo>
                <a:lnTo>
                  <a:pt x="123825" y="2325688"/>
                </a:lnTo>
                <a:lnTo>
                  <a:pt x="139700" y="2284413"/>
                </a:lnTo>
                <a:lnTo>
                  <a:pt x="155575" y="2238375"/>
                </a:lnTo>
                <a:lnTo>
                  <a:pt x="166687" y="2185988"/>
                </a:lnTo>
                <a:lnTo>
                  <a:pt x="173037" y="2125663"/>
                </a:lnTo>
                <a:lnTo>
                  <a:pt x="176212" y="2057400"/>
                </a:lnTo>
                <a:lnTo>
                  <a:pt x="173037" y="1989138"/>
                </a:lnTo>
                <a:lnTo>
                  <a:pt x="166687" y="1928813"/>
                </a:lnTo>
                <a:lnTo>
                  <a:pt x="155575" y="1876425"/>
                </a:lnTo>
                <a:lnTo>
                  <a:pt x="139700" y="1830388"/>
                </a:lnTo>
                <a:lnTo>
                  <a:pt x="123825" y="1789113"/>
                </a:lnTo>
                <a:lnTo>
                  <a:pt x="107950" y="1752600"/>
                </a:lnTo>
                <a:lnTo>
                  <a:pt x="88900" y="1714500"/>
                </a:lnTo>
                <a:lnTo>
                  <a:pt x="69850" y="1676400"/>
                </a:lnTo>
                <a:lnTo>
                  <a:pt x="50800" y="1639888"/>
                </a:lnTo>
                <a:lnTo>
                  <a:pt x="34925" y="1598613"/>
                </a:lnTo>
                <a:lnTo>
                  <a:pt x="20637" y="1552575"/>
                </a:lnTo>
                <a:lnTo>
                  <a:pt x="9525" y="1500188"/>
                </a:lnTo>
                <a:lnTo>
                  <a:pt x="1587" y="1439863"/>
                </a:lnTo>
                <a:lnTo>
                  <a:pt x="0" y="1371600"/>
                </a:lnTo>
                <a:lnTo>
                  <a:pt x="1587" y="1303338"/>
                </a:lnTo>
                <a:lnTo>
                  <a:pt x="9525" y="1243013"/>
                </a:lnTo>
                <a:lnTo>
                  <a:pt x="20637" y="1190625"/>
                </a:lnTo>
                <a:lnTo>
                  <a:pt x="34925" y="1144588"/>
                </a:lnTo>
                <a:lnTo>
                  <a:pt x="50800" y="1103313"/>
                </a:lnTo>
                <a:lnTo>
                  <a:pt x="69850" y="1066800"/>
                </a:lnTo>
                <a:lnTo>
                  <a:pt x="88900" y="1028700"/>
                </a:lnTo>
                <a:lnTo>
                  <a:pt x="107950" y="990600"/>
                </a:lnTo>
                <a:lnTo>
                  <a:pt x="123825" y="954088"/>
                </a:lnTo>
                <a:lnTo>
                  <a:pt x="139700" y="912813"/>
                </a:lnTo>
                <a:lnTo>
                  <a:pt x="155575" y="866775"/>
                </a:lnTo>
                <a:lnTo>
                  <a:pt x="166687" y="814388"/>
                </a:lnTo>
                <a:lnTo>
                  <a:pt x="173037" y="754063"/>
                </a:lnTo>
                <a:lnTo>
                  <a:pt x="176212" y="685800"/>
                </a:lnTo>
                <a:lnTo>
                  <a:pt x="173037" y="617538"/>
                </a:lnTo>
                <a:lnTo>
                  <a:pt x="166687" y="557213"/>
                </a:lnTo>
                <a:lnTo>
                  <a:pt x="155575" y="504825"/>
                </a:lnTo>
                <a:lnTo>
                  <a:pt x="139700" y="458788"/>
                </a:lnTo>
                <a:lnTo>
                  <a:pt x="123825" y="417513"/>
                </a:lnTo>
                <a:lnTo>
                  <a:pt x="107950" y="381000"/>
                </a:lnTo>
                <a:lnTo>
                  <a:pt x="88900" y="342900"/>
                </a:lnTo>
                <a:lnTo>
                  <a:pt x="69850" y="304800"/>
                </a:lnTo>
                <a:lnTo>
                  <a:pt x="50800" y="268288"/>
                </a:lnTo>
                <a:lnTo>
                  <a:pt x="34925" y="227013"/>
                </a:lnTo>
                <a:lnTo>
                  <a:pt x="20637" y="180975"/>
                </a:lnTo>
                <a:lnTo>
                  <a:pt x="9525" y="128588"/>
                </a:lnTo>
                <a:lnTo>
                  <a:pt x="1587" y="68263"/>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1251678" y="382385"/>
            <a:ext cx="10178322" cy="1492132"/>
          </a:xfrm>
        </p:spPr>
        <p:txBody>
          <a:bodyPr vert="horz" lIns="91440" tIns="45720" rIns="91440" bIns="45720" rtlCol="0" anchor="t">
            <a:normAutofit/>
          </a:bodyPr>
          <a:lstStyle/>
          <a:p>
            <a:r>
              <a:rPr lang="en-US"/>
              <a:t>Job Roles</a:t>
            </a:r>
          </a:p>
        </p:txBody>
      </p:sp>
      <p:sp>
        <p:nvSpPr>
          <p:cNvPr id="4" name="TextBox 3">
            <a:extLst>
              <a:ext uri="{FF2B5EF4-FFF2-40B4-BE49-F238E27FC236}">
                <a16:creationId xmlns:a16="http://schemas.microsoft.com/office/drawing/2014/main" id="{B904A84D-5741-7442-B0A8-1FBDA6608246}"/>
              </a:ext>
            </a:extLst>
          </p:cNvPr>
          <p:cNvSpPr txBox="1"/>
          <p:nvPr/>
        </p:nvSpPr>
        <p:spPr>
          <a:xfrm>
            <a:off x="1251678" y="2286001"/>
            <a:ext cx="10178322" cy="3593591"/>
          </a:xfrm>
          <a:prstGeom prst="rect">
            <a:avLst/>
          </a:prstGeom>
        </p:spPr>
        <p:txBody>
          <a:bodyPr vert="horz" lIns="91440" tIns="45720" rIns="91440" bIns="45720" rtlCol="0">
            <a:normAutofit/>
          </a:bodyPr>
          <a:lstStyle/>
          <a:p>
            <a:pPr marL="228600" indent="-228600" defTabSz="914400">
              <a:spcBef>
                <a:spcPts val="700"/>
              </a:spcBef>
              <a:buClr>
                <a:schemeClr val="tx2"/>
              </a:buClr>
            </a:pPr>
            <a:r>
              <a:rPr lang="en-US" sz="900">
                <a:solidFill>
                  <a:schemeClr val="tx1">
                    <a:lumMod val="65000"/>
                    <a:lumOff val="35000"/>
                  </a:schemeClr>
                </a:solidFill>
              </a:rPr>
              <a:t>You will be working towards the creation of a film. You will be given one of the below roles – this is the position you will be marked on throughout the FMP.</a:t>
            </a:r>
          </a:p>
          <a:p>
            <a:pPr marL="228600" indent="-228600" defTabSz="914400">
              <a:spcBef>
                <a:spcPts val="700"/>
              </a:spcBef>
              <a:buClr>
                <a:schemeClr val="tx2"/>
              </a:buClr>
            </a:pPr>
            <a:endParaRPr lang="en-US" sz="900">
              <a:solidFill>
                <a:schemeClr val="tx1">
                  <a:lumMod val="65000"/>
                  <a:lumOff val="35000"/>
                </a:schemeClr>
              </a:solidFill>
            </a:endParaRPr>
          </a:p>
          <a:p>
            <a:pPr marL="285750" indent="-228600" defTabSz="914400">
              <a:spcBef>
                <a:spcPts val="700"/>
              </a:spcBef>
              <a:buClr>
                <a:schemeClr val="tx2"/>
              </a:buClr>
              <a:buFont typeface="Arial" panose="020B0604020202020204" pitchFamily="34" charset="0"/>
              <a:buChar char="•"/>
            </a:pPr>
            <a:r>
              <a:rPr lang="en-US" sz="900">
                <a:solidFill>
                  <a:schemeClr val="tx1">
                    <a:lumMod val="65000"/>
                    <a:lumOff val="35000"/>
                  </a:schemeClr>
                </a:solidFill>
              </a:rPr>
              <a:t>Cinematographer</a:t>
            </a:r>
          </a:p>
          <a:p>
            <a:pPr marL="285750" indent="-228600" defTabSz="914400">
              <a:spcBef>
                <a:spcPts val="700"/>
              </a:spcBef>
              <a:buClr>
                <a:schemeClr val="tx2"/>
              </a:buClr>
              <a:buFont typeface="Arial" panose="020B0604020202020204" pitchFamily="34" charset="0"/>
              <a:buChar char="•"/>
            </a:pPr>
            <a:r>
              <a:rPr lang="en-US" sz="900">
                <a:solidFill>
                  <a:schemeClr val="tx1">
                    <a:lumMod val="65000"/>
                    <a:lumOff val="35000"/>
                  </a:schemeClr>
                </a:solidFill>
              </a:rPr>
              <a:t>Key Grip / Colourist</a:t>
            </a:r>
          </a:p>
          <a:p>
            <a:pPr marL="285750" indent="-228600" defTabSz="914400">
              <a:spcBef>
                <a:spcPts val="700"/>
              </a:spcBef>
              <a:buClr>
                <a:schemeClr val="tx2"/>
              </a:buClr>
              <a:buFont typeface="Arial" panose="020B0604020202020204" pitchFamily="34" charset="0"/>
              <a:buChar char="•"/>
            </a:pPr>
            <a:r>
              <a:rPr lang="en-US" sz="900">
                <a:solidFill>
                  <a:schemeClr val="tx1">
                    <a:lumMod val="65000"/>
                    <a:lumOff val="35000"/>
                  </a:schemeClr>
                </a:solidFill>
              </a:rPr>
              <a:t>Casting Director / Assistant Director</a:t>
            </a:r>
          </a:p>
          <a:p>
            <a:pPr marL="285750" indent="-228600" defTabSz="914400">
              <a:spcBef>
                <a:spcPts val="700"/>
              </a:spcBef>
              <a:buClr>
                <a:schemeClr val="tx2"/>
              </a:buClr>
              <a:buFont typeface="Arial" panose="020B0604020202020204" pitchFamily="34" charset="0"/>
              <a:buChar char="•"/>
            </a:pPr>
            <a:r>
              <a:rPr lang="en-US" sz="900">
                <a:solidFill>
                  <a:schemeClr val="tx1">
                    <a:lumMod val="65000"/>
                    <a:lumOff val="35000"/>
                  </a:schemeClr>
                </a:solidFill>
              </a:rPr>
              <a:t>Camera Operator</a:t>
            </a:r>
          </a:p>
          <a:p>
            <a:pPr marL="285750" indent="-228600" defTabSz="914400">
              <a:spcBef>
                <a:spcPts val="700"/>
              </a:spcBef>
              <a:buClr>
                <a:schemeClr val="tx2"/>
              </a:buClr>
              <a:buFont typeface="Arial" panose="020B0604020202020204" pitchFamily="34" charset="0"/>
              <a:buChar char="•"/>
            </a:pPr>
            <a:r>
              <a:rPr lang="en-US" sz="900">
                <a:solidFill>
                  <a:schemeClr val="tx1">
                    <a:lumMod val="65000"/>
                    <a:lumOff val="35000"/>
                  </a:schemeClr>
                </a:solidFill>
              </a:rPr>
              <a:t>Behind-the-scenes</a:t>
            </a:r>
          </a:p>
          <a:p>
            <a:pPr marL="285750" indent="-228600" defTabSz="914400">
              <a:spcBef>
                <a:spcPts val="700"/>
              </a:spcBef>
              <a:buClr>
                <a:schemeClr val="tx2"/>
              </a:buClr>
              <a:buFont typeface="Arial" panose="020B0604020202020204" pitchFamily="34" charset="0"/>
              <a:buChar char="•"/>
            </a:pPr>
            <a:r>
              <a:rPr lang="en-US" sz="900">
                <a:solidFill>
                  <a:schemeClr val="tx1">
                    <a:lumMod val="65000"/>
                    <a:lumOff val="35000"/>
                  </a:schemeClr>
                </a:solidFill>
              </a:rPr>
              <a:t>Stills Photographer</a:t>
            </a:r>
          </a:p>
          <a:p>
            <a:pPr marL="285750" indent="-228600" defTabSz="914400">
              <a:spcBef>
                <a:spcPts val="700"/>
              </a:spcBef>
              <a:buClr>
                <a:schemeClr val="tx2"/>
              </a:buClr>
              <a:buFont typeface="Arial" panose="020B0604020202020204" pitchFamily="34" charset="0"/>
              <a:buChar char="•"/>
            </a:pPr>
            <a:r>
              <a:rPr lang="en-US" sz="900">
                <a:solidFill>
                  <a:schemeClr val="tx1">
                    <a:lumMod val="65000"/>
                    <a:lumOff val="35000"/>
                  </a:schemeClr>
                </a:solidFill>
              </a:rPr>
              <a:t>Marketing Manager</a:t>
            </a:r>
          </a:p>
          <a:p>
            <a:pPr marL="285750" indent="-228600" defTabSz="914400">
              <a:spcBef>
                <a:spcPts val="700"/>
              </a:spcBef>
              <a:buClr>
                <a:schemeClr val="tx2"/>
              </a:buClr>
              <a:buFont typeface="Arial" panose="020B0604020202020204" pitchFamily="34" charset="0"/>
              <a:buChar char="•"/>
            </a:pPr>
            <a:r>
              <a:rPr lang="en-US" sz="900">
                <a:solidFill>
                  <a:schemeClr val="tx1">
                    <a:lumMod val="65000"/>
                    <a:lumOff val="35000"/>
                  </a:schemeClr>
                </a:solidFill>
              </a:rPr>
              <a:t>Sound Recordist / ADR Recordist</a:t>
            </a:r>
          </a:p>
          <a:p>
            <a:pPr marL="285750" indent="-228600" defTabSz="914400">
              <a:spcBef>
                <a:spcPts val="700"/>
              </a:spcBef>
              <a:buClr>
                <a:schemeClr val="tx2"/>
              </a:buClr>
              <a:buFont typeface="Arial" panose="020B0604020202020204" pitchFamily="34" charset="0"/>
              <a:buChar char="•"/>
            </a:pPr>
            <a:r>
              <a:rPr lang="en-US" sz="900">
                <a:solidFill>
                  <a:schemeClr val="tx1">
                    <a:lumMod val="65000"/>
                    <a:lumOff val="35000"/>
                  </a:schemeClr>
                </a:solidFill>
              </a:rPr>
              <a:t>Boom Operator / Sound Mixer</a:t>
            </a:r>
          </a:p>
          <a:p>
            <a:pPr marL="285750" indent="-228600" defTabSz="914400">
              <a:spcBef>
                <a:spcPts val="700"/>
              </a:spcBef>
              <a:buClr>
                <a:schemeClr val="tx2"/>
              </a:buClr>
              <a:buFont typeface="Arial" panose="020B0604020202020204" pitchFamily="34" charset="0"/>
              <a:buChar char="•"/>
            </a:pPr>
            <a:r>
              <a:rPr lang="en-US" sz="900">
                <a:solidFill>
                  <a:schemeClr val="tx1">
                    <a:lumMod val="65000"/>
                    <a:lumOff val="35000"/>
                  </a:schemeClr>
                </a:solidFill>
              </a:rPr>
              <a:t>Script Supervisor / Post-Production Supervisor</a:t>
            </a:r>
          </a:p>
          <a:p>
            <a:pPr marL="285750" indent="-228600" defTabSz="914400">
              <a:spcBef>
                <a:spcPts val="700"/>
              </a:spcBef>
              <a:buClr>
                <a:schemeClr val="tx2"/>
              </a:buClr>
              <a:buFont typeface="Arial" panose="020B0604020202020204" pitchFamily="34" charset="0"/>
              <a:buChar char="•"/>
            </a:pPr>
            <a:r>
              <a:rPr lang="en-US" sz="900">
                <a:solidFill>
                  <a:schemeClr val="tx1">
                    <a:lumMod val="65000"/>
                    <a:lumOff val="35000"/>
                  </a:schemeClr>
                </a:solidFill>
              </a:rPr>
              <a:t>Gaffer</a:t>
            </a:r>
          </a:p>
          <a:p>
            <a:pPr marL="285750" indent="-228600" defTabSz="914400">
              <a:spcBef>
                <a:spcPts val="700"/>
              </a:spcBef>
              <a:buClr>
                <a:schemeClr val="tx2"/>
              </a:buClr>
              <a:buFont typeface="Arial" panose="020B0604020202020204" pitchFamily="34" charset="0"/>
              <a:buChar char="•"/>
            </a:pPr>
            <a:r>
              <a:rPr lang="en-US" sz="900">
                <a:solidFill>
                  <a:schemeClr val="tx1">
                    <a:lumMod val="65000"/>
                    <a:lumOff val="35000"/>
                  </a:schemeClr>
                </a:solidFill>
              </a:rPr>
              <a:t>Editor</a:t>
            </a:r>
          </a:p>
          <a:p>
            <a:pPr marL="285750" indent="-228600" defTabSz="914400">
              <a:spcBef>
                <a:spcPts val="700"/>
              </a:spcBef>
              <a:buClr>
                <a:schemeClr val="tx2"/>
              </a:buClr>
              <a:buFont typeface="Arial" panose="020B0604020202020204" pitchFamily="34" charset="0"/>
              <a:buChar char="•"/>
            </a:pPr>
            <a:r>
              <a:rPr lang="en-US" sz="900">
                <a:solidFill>
                  <a:schemeClr val="tx1">
                    <a:lumMod val="65000"/>
                    <a:lumOff val="35000"/>
                  </a:schemeClr>
                </a:solidFill>
              </a:rPr>
              <a:t>Production Designer</a:t>
            </a:r>
          </a:p>
          <a:p>
            <a:pPr marL="228600" indent="-228600" defTabSz="914400">
              <a:spcBef>
                <a:spcPts val="700"/>
              </a:spcBef>
              <a:buClr>
                <a:schemeClr val="tx2"/>
              </a:buClr>
            </a:pPr>
            <a:endParaRPr lang="en-US" sz="900">
              <a:solidFill>
                <a:schemeClr val="tx1">
                  <a:lumMod val="65000"/>
                  <a:lumOff val="35000"/>
                </a:schemeClr>
              </a:solidFill>
            </a:endParaRPr>
          </a:p>
          <a:p>
            <a:pPr marL="514350" indent="-228600" defTabSz="914400">
              <a:spcBef>
                <a:spcPts val="700"/>
              </a:spcBef>
              <a:buClr>
                <a:schemeClr val="tx2"/>
              </a:buClr>
              <a:buFont typeface="Arial" panose="020B0604020202020204" pitchFamily="34" charset="0"/>
              <a:buChar char="•"/>
            </a:pPr>
            <a:endParaRPr lang="en-US" sz="900">
              <a:solidFill>
                <a:schemeClr val="tx1">
                  <a:lumMod val="65000"/>
                  <a:lumOff val="35000"/>
                </a:schemeClr>
              </a:solidFill>
            </a:endParaRPr>
          </a:p>
          <a:p>
            <a:pPr marL="514350" indent="-228600" defTabSz="914400">
              <a:spcBef>
                <a:spcPts val="700"/>
              </a:spcBef>
              <a:buClr>
                <a:schemeClr val="tx2"/>
              </a:buClr>
              <a:buFont typeface="Arial" panose="020B0604020202020204" pitchFamily="34" charset="0"/>
              <a:buChar char="•"/>
            </a:pPr>
            <a:endParaRPr lang="en-US" sz="900">
              <a:solidFill>
                <a:schemeClr val="tx1">
                  <a:lumMod val="65000"/>
                  <a:lumOff val="35000"/>
                </a:schemeClr>
              </a:solidFill>
            </a:endParaRPr>
          </a:p>
        </p:txBody>
      </p:sp>
      <p:sp>
        <p:nvSpPr>
          <p:cNvPr id="5" name="AutoShape 2" descr="JACK BURKE // DIRECTOR">
            <a:extLst>
              <a:ext uri="{FF2B5EF4-FFF2-40B4-BE49-F238E27FC236}">
                <a16:creationId xmlns:a16="http://schemas.microsoft.com/office/drawing/2014/main" id="{2167BA02-1147-AF4A-928D-B33FAF2FB7C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202574677"/>
      </p:ext>
    </p:extLst>
  </p:cSld>
  <p:clrMapOvr>
    <a:overrideClrMapping bg1="dk1" tx1="lt1" bg2="dk2" tx2="lt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fade">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500"/>
                                        <p:tgtEl>
                                          <p:spTgt spid="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fade">
                                      <p:cBhvr>
                                        <p:cTn id="47" dur="500"/>
                                        <p:tgtEl>
                                          <p:spTgt spid="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10" end="10"/>
                                            </p:txEl>
                                          </p:spTgt>
                                        </p:tgtEl>
                                        <p:attrNameLst>
                                          <p:attrName>style.visibility</p:attrName>
                                        </p:attrNameLst>
                                      </p:cBhvr>
                                      <p:to>
                                        <p:strVal val="visible"/>
                                      </p:to>
                                    </p:set>
                                    <p:animEffect transition="in" filter="fade">
                                      <p:cBhvr>
                                        <p:cTn id="52" dur="500"/>
                                        <p:tgtEl>
                                          <p:spTgt spid="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xEl>
                                              <p:pRg st="11" end="11"/>
                                            </p:txEl>
                                          </p:spTgt>
                                        </p:tgtEl>
                                        <p:attrNameLst>
                                          <p:attrName>style.visibility</p:attrName>
                                        </p:attrNameLst>
                                      </p:cBhvr>
                                      <p:to>
                                        <p:strVal val="visible"/>
                                      </p:to>
                                    </p:set>
                                    <p:animEffect transition="in" filter="fade">
                                      <p:cBhvr>
                                        <p:cTn id="57" dur="500"/>
                                        <p:tgtEl>
                                          <p:spTgt spid="4">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txEl>
                                              <p:pRg st="12" end="12"/>
                                            </p:txEl>
                                          </p:spTgt>
                                        </p:tgtEl>
                                        <p:attrNameLst>
                                          <p:attrName>style.visibility</p:attrName>
                                        </p:attrNameLst>
                                      </p:cBhvr>
                                      <p:to>
                                        <p:strVal val="visible"/>
                                      </p:to>
                                    </p:set>
                                    <p:animEffect transition="in" filter="fade">
                                      <p:cBhvr>
                                        <p:cTn id="62" dur="500"/>
                                        <p:tgtEl>
                                          <p:spTgt spid="4">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txEl>
                                              <p:pRg st="13" end="13"/>
                                            </p:txEl>
                                          </p:spTgt>
                                        </p:tgtEl>
                                        <p:attrNameLst>
                                          <p:attrName>style.visibility</p:attrName>
                                        </p:attrNameLst>
                                      </p:cBhvr>
                                      <p:to>
                                        <p:strVal val="visible"/>
                                      </p:to>
                                    </p:set>
                                    <p:animEffect transition="in" filter="fade">
                                      <p:cBhvr>
                                        <p:cTn id="67" dur="500"/>
                                        <p:tgtEl>
                                          <p:spTgt spid="4">
                                            <p:txEl>
                                              <p:pRg st="13" end="1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txEl>
                                              <p:pRg st="14" end="14"/>
                                            </p:txEl>
                                          </p:spTgt>
                                        </p:tgtEl>
                                        <p:attrNameLst>
                                          <p:attrName>style.visibility</p:attrName>
                                        </p:attrNameLst>
                                      </p:cBhvr>
                                      <p:to>
                                        <p:strVal val="visible"/>
                                      </p:to>
                                    </p:set>
                                    <p:animEffect transition="in" filter="fade">
                                      <p:cBhvr>
                                        <p:cTn id="72" dur="5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A2805736-925B-4E6B-9FAB-73BA23E1E9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44171A48-7A4C-2648-A478-B3A84BB19DD1}"/>
              </a:ext>
            </a:extLst>
          </p:cNvPr>
          <p:cNvSpPr>
            <a:spLocks noGrp="1"/>
          </p:cNvSpPr>
          <p:nvPr>
            <p:ph type="title"/>
          </p:nvPr>
        </p:nvSpPr>
        <p:spPr>
          <a:xfrm>
            <a:off x="605197" y="382385"/>
            <a:ext cx="3111669" cy="899780"/>
          </a:xfrm>
        </p:spPr>
        <p:txBody>
          <a:bodyPr anchor="b">
            <a:normAutofit/>
          </a:bodyPr>
          <a:lstStyle/>
          <a:p>
            <a:r>
              <a:rPr lang="en-US" sz="2000" dirty="0"/>
              <a:t>Targets Re-visited</a:t>
            </a:r>
          </a:p>
        </p:txBody>
      </p:sp>
      <p:sp>
        <p:nvSpPr>
          <p:cNvPr id="73" name="Rectangle 72">
            <a:extLst>
              <a:ext uri="{FF2B5EF4-FFF2-40B4-BE49-F238E27FC236}">
                <a16:creationId xmlns:a16="http://schemas.microsoft.com/office/drawing/2014/main" id="{E9EA2B43-8884-423C-B0EB-8949B0462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6C5F1E18-495B-8C49-9836-C7428EBE08CC}"/>
              </a:ext>
            </a:extLst>
          </p:cNvPr>
          <p:cNvSpPr>
            <a:spLocks noGrp="1"/>
          </p:cNvSpPr>
          <p:nvPr>
            <p:ph idx="1"/>
          </p:nvPr>
        </p:nvSpPr>
        <p:spPr>
          <a:xfrm>
            <a:off x="605197" y="1613435"/>
            <a:ext cx="3111668" cy="2812261"/>
          </a:xfrm>
        </p:spPr>
        <p:txBody>
          <a:bodyPr>
            <a:normAutofit/>
          </a:bodyPr>
          <a:lstStyle/>
          <a:p>
            <a:r>
              <a:rPr lang="en-GB" sz="1600" dirty="0"/>
              <a:t>At the start of this unit, you set three targets for yourself based on the performance of your Documentary.</a:t>
            </a:r>
          </a:p>
          <a:p>
            <a:pPr lvl="1"/>
            <a:r>
              <a:rPr lang="en-GB" sz="1200" dirty="0"/>
              <a:t>TASK: revisit those targets now at the end of the unit. Did you meet them? How can you improve?</a:t>
            </a:r>
          </a:p>
          <a:p>
            <a:pPr lvl="1"/>
            <a:r>
              <a:rPr lang="en-GB" sz="1200" dirty="0"/>
              <a:t>Adjust or change your targets now – what can you do to be best prepared for your FMP?</a:t>
            </a:r>
          </a:p>
          <a:p>
            <a:pPr marL="0" indent="0">
              <a:buNone/>
            </a:pPr>
            <a:endParaRPr lang="en-US" sz="1600" dirty="0"/>
          </a:p>
        </p:txBody>
      </p:sp>
      <p:sp>
        <p:nvSpPr>
          <p:cNvPr id="75" name="Rectangle 74">
            <a:extLst>
              <a:ext uri="{FF2B5EF4-FFF2-40B4-BE49-F238E27FC236}">
                <a16:creationId xmlns:a16="http://schemas.microsoft.com/office/drawing/2014/main" id="{F884A938-C405-4F09-AA12-590BEE1DE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1" y="643467"/>
            <a:ext cx="7391400" cy="55649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31173ED5-0C6B-914E-B615-18000979D23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11748" y="1421248"/>
            <a:ext cx="6074784" cy="4009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5589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967352" y="310733"/>
            <a:ext cx="6631429" cy="773555"/>
          </a:xfrm>
        </p:spPr>
        <p:txBody>
          <a:bodyPr vert="horz" lIns="91440" tIns="45720" rIns="91440" bIns="45720" rtlCol="0" anchor="t">
            <a:normAutofit fontScale="90000"/>
          </a:bodyPr>
          <a:lstStyle/>
          <a:p>
            <a:r>
              <a:rPr lang="en-US" dirty="0"/>
              <a:t>Homework</a:t>
            </a:r>
          </a:p>
        </p:txBody>
      </p:sp>
      <p:sp>
        <p:nvSpPr>
          <p:cNvPr id="4" name="TextBox 3">
            <a:extLst>
              <a:ext uri="{FF2B5EF4-FFF2-40B4-BE49-F238E27FC236}">
                <a16:creationId xmlns:a16="http://schemas.microsoft.com/office/drawing/2014/main" id="{B904A84D-5741-7442-B0A8-1FBDA6608246}"/>
              </a:ext>
            </a:extLst>
          </p:cNvPr>
          <p:cNvSpPr txBox="1"/>
          <p:nvPr/>
        </p:nvSpPr>
        <p:spPr>
          <a:xfrm>
            <a:off x="765051" y="2286001"/>
            <a:ext cx="3857749" cy="4000500"/>
          </a:xfrm>
          <a:prstGeom prst="rect">
            <a:avLst/>
          </a:prstGeom>
        </p:spPr>
        <p:txBody>
          <a:bodyPr vert="horz" lIns="91440" tIns="45720" rIns="91440" bIns="45720" rtlCol="0">
            <a:normAutofit/>
          </a:bodyPr>
          <a:lstStyle/>
          <a:p>
            <a:pPr marL="514350" indent="-285750" defTabSz="914400">
              <a:lnSpc>
                <a:spcPct val="110000"/>
              </a:lnSpc>
              <a:spcBef>
                <a:spcPts val="700"/>
              </a:spcBef>
              <a:buClr>
                <a:schemeClr val="tx2"/>
              </a:buClr>
              <a:buFont typeface="Arial" panose="020B0604020202020204" pitchFamily="34" charset="0"/>
              <a:buChar char="•"/>
            </a:pPr>
            <a:r>
              <a:rPr lang="en-GB" sz="1400" dirty="0">
                <a:solidFill>
                  <a:schemeClr val="tx1">
                    <a:lumMod val="65000"/>
                    <a:lumOff val="35000"/>
                  </a:schemeClr>
                </a:solidFill>
              </a:rPr>
              <a:t>Complete your 400 word evaluation, reflecting on your mock interview performance and setting </a:t>
            </a:r>
            <a:r>
              <a:rPr lang="en-GB" sz="1400" b="1" dirty="0">
                <a:solidFill>
                  <a:schemeClr val="tx1">
                    <a:lumMod val="65000"/>
                    <a:lumOff val="35000"/>
                  </a:schemeClr>
                </a:solidFill>
              </a:rPr>
              <a:t>up to three targets</a:t>
            </a:r>
            <a:r>
              <a:rPr lang="en-GB" sz="1400" dirty="0">
                <a:solidFill>
                  <a:schemeClr val="tx1">
                    <a:lumMod val="65000"/>
                    <a:lumOff val="35000"/>
                  </a:schemeClr>
                </a:solidFill>
              </a:rPr>
              <a:t> to work on.</a:t>
            </a:r>
          </a:p>
          <a:p>
            <a:pPr marL="514350" indent="-285750" defTabSz="914400">
              <a:lnSpc>
                <a:spcPct val="110000"/>
              </a:lnSpc>
              <a:spcBef>
                <a:spcPts val="700"/>
              </a:spcBef>
              <a:buClr>
                <a:schemeClr val="tx2"/>
              </a:buClr>
              <a:buFont typeface="Arial" panose="020B0604020202020204" pitchFamily="34" charset="0"/>
              <a:buChar char="•"/>
            </a:pPr>
            <a:r>
              <a:rPr lang="en-GB" sz="1400" dirty="0">
                <a:solidFill>
                  <a:schemeClr val="tx1">
                    <a:lumMod val="65000"/>
                    <a:lumOff val="35000"/>
                  </a:schemeClr>
                </a:solidFill>
              </a:rPr>
              <a:t>Complete your Career Plan and upload to Teams before </a:t>
            </a:r>
            <a:r>
              <a:rPr lang="en-GB" sz="1400" dirty="0">
                <a:solidFill>
                  <a:schemeClr val="tx1">
                    <a:lumMod val="65000"/>
                    <a:lumOff val="35000"/>
                  </a:schemeClr>
                </a:solidFill>
                <a:highlight>
                  <a:srgbClr val="FFFF00"/>
                </a:highlight>
              </a:rPr>
              <a:t>12</a:t>
            </a:r>
            <a:r>
              <a:rPr lang="en-GB" sz="1400" baseline="30000" dirty="0">
                <a:solidFill>
                  <a:schemeClr val="tx1">
                    <a:lumMod val="65000"/>
                    <a:lumOff val="35000"/>
                  </a:schemeClr>
                </a:solidFill>
                <a:highlight>
                  <a:srgbClr val="FFFF00"/>
                </a:highlight>
              </a:rPr>
              <a:t>th</a:t>
            </a:r>
            <a:r>
              <a:rPr lang="en-GB" sz="1400" dirty="0">
                <a:solidFill>
                  <a:schemeClr val="tx1">
                    <a:lumMod val="65000"/>
                    <a:lumOff val="35000"/>
                  </a:schemeClr>
                </a:solidFill>
                <a:highlight>
                  <a:srgbClr val="FFFF00"/>
                </a:highlight>
              </a:rPr>
              <a:t> Feb: tomorrow!</a:t>
            </a:r>
          </a:p>
          <a:p>
            <a:pPr marL="514350" indent="-285750" defTabSz="914400">
              <a:lnSpc>
                <a:spcPct val="110000"/>
              </a:lnSpc>
              <a:spcBef>
                <a:spcPts val="700"/>
              </a:spcBef>
              <a:buClr>
                <a:schemeClr val="tx2"/>
              </a:buClr>
              <a:buFont typeface="Arial" panose="020B0604020202020204" pitchFamily="34" charset="0"/>
              <a:buChar char="•"/>
            </a:pPr>
            <a:endParaRPr lang="en-GB" sz="1400" dirty="0">
              <a:solidFill>
                <a:schemeClr val="tx1">
                  <a:lumMod val="65000"/>
                  <a:lumOff val="35000"/>
                </a:schemeClr>
              </a:solidFill>
            </a:endParaRPr>
          </a:p>
          <a:p>
            <a:pPr marL="228600" defTabSz="914400">
              <a:lnSpc>
                <a:spcPct val="110000"/>
              </a:lnSpc>
              <a:spcBef>
                <a:spcPts val="700"/>
              </a:spcBef>
              <a:buClr>
                <a:schemeClr val="tx2"/>
              </a:buClr>
            </a:pPr>
            <a:endParaRPr lang="en-US" sz="1400" dirty="0">
              <a:solidFill>
                <a:schemeClr val="tx1">
                  <a:lumMod val="65000"/>
                  <a:lumOff val="35000"/>
                </a:schemeClr>
              </a:solidFill>
            </a:endParaRPr>
          </a:p>
        </p:txBody>
      </p:sp>
      <p:sp>
        <p:nvSpPr>
          <p:cNvPr id="7" name="TextBox 6">
            <a:extLst>
              <a:ext uri="{FF2B5EF4-FFF2-40B4-BE49-F238E27FC236}">
                <a16:creationId xmlns:a16="http://schemas.microsoft.com/office/drawing/2014/main" id="{FF5F2B3F-70E3-064B-8415-74EBECCCFEEC}"/>
              </a:ext>
            </a:extLst>
          </p:cNvPr>
          <p:cNvSpPr txBox="1"/>
          <p:nvPr/>
        </p:nvSpPr>
        <p:spPr>
          <a:xfrm>
            <a:off x="1110467" y="1874517"/>
            <a:ext cx="3033016" cy="369332"/>
          </a:xfrm>
          <a:prstGeom prst="rect">
            <a:avLst/>
          </a:prstGeom>
          <a:solidFill>
            <a:srgbClr val="00B050"/>
          </a:solidFill>
        </p:spPr>
        <p:txBody>
          <a:bodyPr wrap="square" rtlCol="0">
            <a:spAutoFit/>
          </a:bodyPr>
          <a:lstStyle/>
          <a:p>
            <a:pPr algn="ctr">
              <a:spcAft>
                <a:spcPts val="600"/>
              </a:spcAft>
            </a:pPr>
            <a:r>
              <a:rPr lang="en-US" dirty="0">
                <a:solidFill>
                  <a:schemeClr val="bg1"/>
                </a:solidFill>
              </a:rPr>
              <a:t>Opportunities</a:t>
            </a:r>
          </a:p>
        </p:txBody>
      </p:sp>
      <p:sp>
        <p:nvSpPr>
          <p:cNvPr id="5" name="AutoShape 2" descr="JACK BURKE // DIRECTOR">
            <a:extLst>
              <a:ext uri="{FF2B5EF4-FFF2-40B4-BE49-F238E27FC236}">
                <a16:creationId xmlns:a16="http://schemas.microsoft.com/office/drawing/2014/main" id="{2167BA02-1147-AF4A-928D-B33FAF2FB7C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098" name="Picture 2" descr="Film Set Etiquette: 6 Rules for When to Speak and When to Shut Up">
            <a:extLst>
              <a:ext uri="{FF2B5EF4-FFF2-40B4-BE49-F238E27FC236}">
                <a16:creationId xmlns:a16="http://schemas.microsoft.com/office/drawing/2014/main" id="{C02EEB35-2DE1-174F-9891-2BBE8A2F2B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2052" y="1646729"/>
            <a:ext cx="5232820" cy="4203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0583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B9DFC-C783-CD40-8A57-887F5DA627A6}"/>
              </a:ext>
            </a:extLst>
          </p:cNvPr>
          <p:cNvSpPr>
            <a:spLocks noGrp="1"/>
          </p:cNvSpPr>
          <p:nvPr>
            <p:ph type="title"/>
          </p:nvPr>
        </p:nvSpPr>
        <p:spPr/>
        <p:txBody>
          <a:bodyPr/>
          <a:lstStyle/>
          <a:p>
            <a:r>
              <a:rPr lang="en-US" dirty="0"/>
              <a:t>UNIT CHECKLIST</a:t>
            </a:r>
          </a:p>
        </p:txBody>
      </p:sp>
      <p:sp>
        <p:nvSpPr>
          <p:cNvPr id="3" name="Content Placeholder 2">
            <a:extLst>
              <a:ext uri="{FF2B5EF4-FFF2-40B4-BE49-F238E27FC236}">
                <a16:creationId xmlns:a16="http://schemas.microsoft.com/office/drawing/2014/main" id="{CD5CA4A0-AEC5-6848-A42A-6B67D15C592B}"/>
              </a:ext>
            </a:extLst>
          </p:cNvPr>
          <p:cNvSpPr>
            <a:spLocks noGrp="1"/>
          </p:cNvSpPr>
          <p:nvPr>
            <p:ph idx="1"/>
          </p:nvPr>
        </p:nvSpPr>
        <p:spPr>
          <a:xfrm>
            <a:off x="1987500" y="2286001"/>
            <a:ext cx="10178322" cy="3593591"/>
          </a:xfrm>
        </p:spPr>
        <p:txBody>
          <a:bodyPr/>
          <a:lstStyle/>
          <a:p>
            <a:pPr marL="457200" indent="-457200">
              <a:buFont typeface="+mj-lt"/>
              <a:buAutoNum type="arabicPeriod"/>
            </a:pPr>
            <a:r>
              <a:rPr lang="en-US" dirty="0"/>
              <a:t>Completed Career Plan</a:t>
            </a:r>
          </a:p>
          <a:p>
            <a:pPr marL="457200" indent="-457200">
              <a:buFont typeface="+mj-lt"/>
              <a:buAutoNum type="arabicPeriod"/>
            </a:pPr>
            <a:r>
              <a:rPr lang="en-US" dirty="0"/>
              <a:t>Completed Showreel and / or Portfolio</a:t>
            </a:r>
          </a:p>
          <a:p>
            <a:pPr marL="457200" indent="-457200">
              <a:buFont typeface="+mj-lt"/>
              <a:buAutoNum type="arabicPeriod"/>
            </a:pPr>
            <a:r>
              <a:rPr lang="en-US" dirty="0"/>
              <a:t>Completed Mock Job interview</a:t>
            </a:r>
          </a:p>
          <a:p>
            <a:pPr marL="457200" indent="-457200">
              <a:buFont typeface="+mj-lt"/>
              <a:buAutoNum type="arabicPeriod"/>
            </a:pPr>
            <a:r>
              <a:rPr lang="en-US" dirty="0"/>
              <a:t>400-word reflection on how your mock interview went</a:t>
            </a:r>
          </a:p>
        </p:txBody>
      </p:sp>
      <p:pic>
        <p:nvPicPr>
          <p:cNvPr id="1026" name="Picture 2" descr="Image result for tick symbol">
            <a:extLst>
              <a:ext uri="{FF2B5EF4-FFF2-40B4-BE49-F238E27FC236}">
                <a16:creationId xmlns:a16="http://schemas.microsoft.com/office/drawing/2014/main" id="{79DC5386-7741-8249-BE6A-4AE49194AB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3894" y="2286001"/>
            <a:ext cx="452494" cy="45249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tick symbol">
            <a:extLst>
              <a:ext uri="{FF2B5EF4-FFF2-40B4-BE49-F238E27FC236}">
                <a16:creationId xmlns:a16="http://schemas.microsoft.com/office/drawing/2014/main" id="{B537ECFF-BDA2-974E-869B-16A269519C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3894" y="3143238"/>
            <a:ext cx="452494" cy="45249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tick symbol">
            <a:extLst>
              <a:ext uri="{FF2B5EF4-FFF2-40B4-BE49-F238E27FC236}">
                <a16:creationId xmlns:a16="http://schemas.microsoft.com/office/drawing/2014/main" id="{587933DD-00BA-2345-8A42-38A1A71F9E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3894" y="2741809"/>
            <a:ext cx="452494" cy="45249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tick symbol">
            <a:extLst>
              <a:ext uri="{FF2B5EF4-FFF2-40B4-BE49-F238E27FC236}">
                <a16:creationId xmlns:a16="http://schemas.microsoft.com/office/drawing/2014/main" id="{084B7105-7052-7847-ACB3-8E85E4D45B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3894" y="3595732"/>
            <a:ext cx="452494" cy="452494"/>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49A89455-6396-EE45-847A-0DBE7979A577}"/>
              </a:ext>
            </a:extLst>
          </p:cNvPr>
          <p:cNvSpPr txBox="1">
            <a:spLocks/>
          </p:cNvSpPr>
          <p:nvPr/>
        </p:nvSpPr>
        <p:spPr>
          <a:xfrm>
            <a:off x="1444450" y="5934758"/>
            <a:ext cx="10178322" cy="923241"/>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en-US" b="1" dirty="0"/>
              <a:t>UNIT DEADLINE</a:t>
            </a:r>
            <a:r>
              <a:rPr lang="en-US" dirty="0"/>
              <a:t>: 		</a:t>
            </a:r>
            <a:r>
              <a:rPr lang="en-US" dirty="0">
                <a:highlight>
                  <a:srgbClr val="FFFF00"/>
                </a:highlight>
              </a:rPr>
              <a:t>Sunday 21</a:t>
            </a:r>
            <a:r>
              <a:rPr lang="en-US" baseline="30000" dirty="0">
                <a:highlight>
                  <a:srgbClr val="FFFF00"/>
                </a:highlight>
              </a:rPr>
              <a:t>st</a:t>
            </a:r>
            <a:r>
              <a:rPr lang="en-US" dirty="0">
                <a:highlight>
                  <a:srgbClr val="FFFF00"/>
                </a:highlight>
              </a:rPr>
              <a:t> February 2021.</a:t>
            </a:r>
          </a:p>
          <a:p>
            <a:pPr marL="0" indent="0">
              <a:buNone/>
            </a:pPr>
            <a:r>
              <a:rPr lang="en-US" b="1" dirty="0"/>
              <a:t>Work to be submitted:</a:t>
            </a:r>
            <a:r>
              <a:rPr lang="en-US" dirty="0"/>
              <a:t> 	via </a:t>
            </a:r>
            <a:r>
              <a:rPr lang="en-US" dirty="0">
                <a:highlight>
                  <a:srgbClr val="FFFF00"/>
                </a:highlight>
              </a:rPr>
              <a:t>Microsoft Teams.</a:t>
            </a:r>
          </a:p>
          <a:p>
            <a:pPr marL="0" indent="0">
              <a:buNone/>
            </a:pPr>
            <a:r>
              <a:rPr lang="en-US" b="1" dirty="0"/>
              <a:t>How?</a:t>
            </a:r>
            <a:r>
              <a:rPr lang="en-US" dirty="0"/>
              <a:t> 			Submit </a:t>
            </a:r>
            <a:r>
              <a:rPr lang="en-US" dirty="0">
                <a:highlight>
                  <a:srgbClr val="FFFF00"/>
                </a:highlight>
              </a:rPr>
              <a:t>link to your </a:t>
            </a:r>
            <a:r>
              <a:rPr lang="en-US" dirty="0" err="1">
                <a:highlight>
                  <a:srgbClr val="FFFF00"/>
                </a:highlight>
              </a:rPr>
              <a:t>Wordpress</a:t>
            </a:r>
            <a:r>
              <a:rPr lang="en-US" dirty="0">
                <a:highlight>
                  <a:srgbClr val="FFFF00"/>
                </a:highlight>
              </a:rPr>
              <a:t> blog </a:t>
            </a:r>
            <a:r>
              <a:rPr lang="en-US" dirty="0"/>
              <a:t>page for this unit.</a:t>
            </a:r>
          </a:p>
        </p:txBody>
      </p:sp>
    </p:spTree>
    <p:extLst>
      <p:ext uri="{BB962C8B-B14F-4D97-AF65-F5344CB8AC3E}">
        <p14:creationId xmlns:p14="http://schemas.microsoft.com/office/powerpoint/2010/main" val="3560468918"/>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
  <TotalTime>689</TotalTime>
  <Words>519</Words>
  <Application>Microsoft Macintosh PowerPoint</Application>
  <PresentationFormat>Widescreen</PresentationFormat>
  <Paragraphs>79</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Gill Sans MT</vt:lpstr>
      <vt:lpstr>Impact</vt:lpstr>
      <vt:lpstr>Badge</vt:lpstr>
      <vt:lpstr>Evaluation</vt:lpstr>
      <vt:lpstr>Homework REMINDER</vt:lpstr>
      <vt:lpstr>Today’s lesson</vt:lpstr>
      <vt:lpstr>Evaluation</vt:lpstr>
      <vt:lpstr>FMP PREP</vt:lpstr>
      <vt:lpstr>The marking system</vt:lpstr>
      <vt:lpstr>Job Roles</vt:lpstr>
      <vt:lpstr>Targets Re-visited</vt:lpstr>
      <vt:lpstr>Homework</vt:lpstr>
      <vt:lpstr>UNIT CHECKLIST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Portfolio creation</dc:title>
  <dc:creator>Falconer, Karl (k.falconer270@canterbury.ac.uk)</dc:creator>
  <cp:lastModifiedBy>Falconer, Karl (k.falconer270@canterbury.ac.uk)</cp:lastModifiedBy>
  <cp:revision>37</cp:revision>
  <dcterms:created xsi:type="dcterms:W3CDTF">2021-01-11T12:47:38Z</dcterms:created>
  <dcterms:modified xsi:type="dcterms:W3CDTF">2021-02-10T17:45:11Z</dcterms:modified>
</cp:coreProperties>
</file>