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8" r:id="rId3"/>
    <p:sldId id="262" r:id="rId4"/>
    <p:sldId id="266" r:id="rId5"/>
    <p:sldId id="260" r:id="rId6"/>
    <p:sldId id="269" r:id="rId7"/>
    <p:sldId id="270" r:id="rId8"/>
    <p:sldId id="263" r:id="rId9"/>
    <p:sldId id="271" r:id="rId10"/>
    <p:sldId id="26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633"/>
    <p:restoredTop sz="95118"/>
  </p:normalViewPr>
  <p:slideViewPr>
    <p:cSldViewPr snapToGrid="0" snapToObjects="1">
      <p:cViewPr>
        <p:scale>
          <a:sx n="96" d="100"/>
          <a:sy n="96" d="100"/>
        </p:scale>
        <p:origin x="1080" y="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GB"/>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2/1/21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2/1/21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2/1/21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2/1/21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2/1/21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2/1/21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GB"/>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2/1/21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GB"/>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2/1/21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2/1/21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creativeaccess.org.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YgVjgGz7FDc"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hannel4.com/programmes/the-job-interview" TargetMode="External"/><Relationship Id="rId2" Type="http://schemas.openxmlformats.org/officeDocument/2006/relationships/hyperlink" Target="https://www.linkedin.com/learning/jodi-glickman-on-pitching-yourself/lead-with-your-destination"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app.willotalent.com/invite/davXDk/"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624BD9-62FB-467A-ACDC-4836ADC5F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13">
            <a:extLst>
              <a:ext uri="{FF2B5EF4-FFF2-40B4-BE49-F238E27FC236}">
                <a16:creationId xmlns:a16="http://schemas.microsoft.com/office/drawing/2014/main" id="{4C973920-672E-443D-8D2E-2D1E3853A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141730" y="0"/>
            <a:ext cx="7789615"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sp>
      <p:sp>
        <p:nvSpPr>
          <p:cNvPr id="2" name="Title 1">
            <a:extLst>
              <a:ext uri="{FF2B5EF4-FFF2-40B4-BE49-F238E27FC236}">
                <a16:creationId xmlns:a16="http://schemas.microsoft.com/office/drawing/2014/main" id="{E13395AD-7086-0942-8029-47BA3B8CE688}"/>
              </a:ext>
            </a:extLst>
          </p:cNvPr>
          <p:cNvSpPr>
            <a:spLocks noGrp="1"/>
          </p:cNvSpPr>
          <p:nvPr>
            <p:ph type="ctrTitle"/>
          </p:nvPr>
        </p:nvSpPr>
        <p:spPr>
          <a:xfrm>
            <a:off x="926927" y="1231894"/>
            <a:ext cx="5490143" cy="4339177"/>
          </a:xfrm>
        </p:spPr>
        <p:txBody>
          <a:bodyPr>
            <a:normAutofit/>
          </a:bodyPr>
          <a:lstStyle/>
          <a:p>
            <a:pPr algn="l"/>
            <a:r>
              <a:rPr lang="en-US" sz="7500" dirty="0">
                <a:solidFill>
                  <a:srgbClr val="2A1A00"/>
                </a:solidFill>
              </a:rPr>
              <a:t>INTERVIEW SUCCESS</a:t>
            </a:r>
          </a:p>
        </p:txBody>
      </p:sp>
      <p:sp>
        <p:nvSpPr>
          <p:cNvPr id="3" name="Subtitle 2">
            <a:extLst>
              <a:ext uri="{FF2B5EF4-FFF2-40B4-BE49-F238E27FC236}">
                <a16:creationId xmlns:a16="http://schemas.microsoft.com/office/drawing/2014/main" id="{94B72F20-C16A-4741-BBAC-7A5B4F21CC52}"/>
              </a:ext>
            </a:extLst>
          </p:cNvPr>
          <p:cNvSpPr>
            <a:spLocks noGrp="1"/>
          </p:cNvSpPr>
          <p:nvPr>
            <p:ph type="subTitle" idx="1"/>
          </p:nvPr>
        </p:nvSpPr>
        <p:spPr>
          <a:xfrm>
            <a:off x="926927" y="5660572"/>
            <a:ext cx="6020627" cy="785904"/>
          </a:xfrm>
        </p:spPr>
        <p:txBody>
          <a:bodyPr anchor="ctr">
            <a:normAutofit/>
          </a:bodyPr>
          <a:lstStyle/>
          <a:p>
            <a:pPr algn="l"/>
            <a:r>
              <a:rPr lang="en-US" dirty="0">
                <a:solidFill>
                  <a:srgbClr val="F3F3F2"/>
                </a:solidFill>
              </a:rPr>
              <a:t>Getting the JOB – week 5</a:t>
            </a:r>
          </a:p>
        </p:txBody>
      </p:sp>
      <p:sp>
        <p:nvSpPr>
          <p:cNvPr id="14" name="Rectangle 13">
            <a:extLst>
              <a:ext uri="{FF2B5EF4-FFF2-40B4-BE49-F238E27FC236}">
                <a16:creationId xmlns:a16="http://schemas.microsoft.com/office/drawing/2014/main" id="{4363DD75-42D3-453C-A84D-D18B4215C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Chat">
            <a:extLst>
              <a:ext uri="{FF2B5EF4-FFF2-40B4-BE49-F238E27FC236}">
                <a16:creationId xmlns:a16="http://schemas.microsoft.com/office/drawing/2014/main" id="{862F91C4-7361-4842-AEDE-D68FE5D38D3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52944" y="1433476"/>
            <a:ext cx="3995592" cy="3995592"/>
          </a:xfrm>
          <a:prstGeom prst="rect">
            <a:avLst/>
          </a:prstGeom>
        </p:spPr>
      </p:pic>
    </p:spTree>
    <p:extLst>
      <p:ext uri="{BB962C8B-B14F-4D97-AF65-F5344CB8AC3E}">
        <p14:creationId xmlns:p14="http://schemas.microsoft.com/office/powerpoint/2010/main" val="1182894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3351567" y="961539"/>
            <a:ext cx="8045373" cy="4394988"/>
          </a:xfrm>
        </p:spPr>
        <p:txBody>
          <a:bodyPr vert="horz" lIns="91440" tIns="45720" rIns="91440" bIns="45720" rtlCol="0" anchor="ctr">
            <a:normAutofit/>
          </a:bodyPr>
          <a:lstStyle/>
          <a:p>
            <a:r>
              <a:rPr lang="en-US" sz="8400" spc="800" dirty="0"/>
              <a:t>Homework reminder</a:t>
            </a:r>
          </a:p>
        </p:txBody>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3351567" y="5575787"/>
            <a:ext cx="6908851" cy="742279"/>
          </a:xfrm>
        </p:spPr>
        <p:txBody>
          <a:bodyPr vert="horz" lIns="91440" tIns="45720" rIns="91440" bIns="45720" rtlCol="0" anchor="t">
            <a:normAutofit fontScale="92500" lnSpcReduction="10000"/>
          </a:bodyPr>
          <a:lstStyle/>
          <a:p>
            <a:pPr marL="0" indent="0">
              <a:lnSpc>
                <a:spcPct val="90000"/>
              </a:lnSpc>
              <a:buNone/>
            </a:pPr>
            <a:r>
              <a:rPr lang="en-US" sz="1400" b="1" cap="all" spc="400" dirty="0">
                <a:solidFill>
                  <a:schemeClr val="tx1"/>
                </a:solidFill>
                <a:latin typeface="Arial" panose="020B0604020202020204" pitchFamily="34" charset="0"/>
                <a:cs typeface="Arial" panose="020B0604020202020204" pitchFamily="34" charset="0"/>
              </a:rPr>
              <a:t>Complete your career plan using the template on the course website. You may use this to identify opportunities to apply for – go for it!</a:t>
            </a:r>
          </a:p>
        </p:txBody>
      </p:sp>
    </p:spTree>
    <p:extLst>
      <p:ext uri="{BB962C8B-B14F-4D97-AF65-F5344CB8AC3E}">
        <p14:creationId xmlns:p14="http://schemas.microsoft.com/office/powerpoint/2010/main" val="3052353780"/>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074FC-BE1A-A046-AE73-4C1AA8755019}"/>
              </a:ext>
            </a:extLst>
          </p:cNvPr>
          <p:cNvSpPr>
            <a:spLocks noGrp="1"/>
          </p:cNvSpPr>
          <p:nvPr>
            <p:ph type="title"/>
          </p:nvPr>
        </p:nvSpPr>
        <p:spPr>
          <a:xfrm>
            <a:off x="1251679" y="645107"/>
            <a:ext cx="3384329" cy="1640894"/>
          </a:xfrm>
        </p:spPr>
        <p:txBody>
          <a:bodyPr anchor="t">
            <a:normAutofit/>
          </a:bodyPr>
          <a:lstStyle/>
          <a:p>
            <a:r>
              <a:rPr lang="en-US" sz="4000"/>
              <a:t>Today’s lesson</a:t>
            </a:r>
          </a:p>
        </p:txBody>
      </p:sp>
      <p:sp>
        <p:nvSpPr>
          <p:cNvPr id="3" name="Content Placeholder 2">
            <a:extLst>
              <a:ext uri="{FF2B5EF4-FFF2-40B4-BE49-F238E27FC236}">
                <a16:creationId xmlns:a16="http://schemas.microsoft.com/office/drawing/2014/main" id="{BD1D2478-1D13-0C40-BDEB-E0C6A515811C}"/>
              </a:ext>
            </a:extLst>
          </p:cNvPr>
          <p:cNvSpPr>
            <a:spLocks noGrp="1"/>
          </p:cNvSpPr>
          <p:nvPr>
            <p:ph idx="1"/>
          </p:nvPr>
        </p:nvSpPr>
        <p:spPr>
          <a:xfrm>
            <a:off x="1251679" y="2286001"/>
            <a:ext cx="3384330" cy="3940844"/>
          </a:xfrm>
        </p:spPr>
        <p:txBody>
          <a:bodyPr>
            <a:normAutofit/>
          </a:bodyPr>
          <a:lstStyle/>
          <a:p>
            <a:r>
              <a:rPr lang="en-GB" dirty="0"/>
              <a:t>Making a good impression</a:t>
            </a:r>
          </a:p>
          <a:p>
            <a:r>
              <a:rPr lang="en-GB" dirty="0"/>
              <a:t>Knowing what helps you stand out</a:t>
            </a:r>
          </a:p>
          <a:p>
            <a:r>
              <a:rPr lang="en-GB" dirty="0"/>
              <a:t>Where to look for jobs</a:t>
            </a:r>
          </a:p>
          <a:p>
            <a:r>
              <a:rPr lang="en-GB" dirty="0"/>
              <a:t>Preparation for interview</a:t>
            </a:r>
          </a:p>
          <a:p>
            <a:endParaRPr lang="en-US" dirty="0"/>
          </a:p>
          <a:p>
            <a:endParaRPr lang="en-US" dirty="0"/>
          </a:p>
        </p:txBody>
      </p:sp>
      <p:pic>
        <p:nvPicPr>
          <p:cNvPr id="3074" name="Picture 2" descr="Looking at the production of the models used to film Blade Runner 2049 |  The Strength of Architecture | From 1998">
            <a:extLst>
              <a:ext uri="{FF2B5EF4-FFF2-40B4-BE49-F238E27FC236}">
                <a16:creationId xmlns:a16="http://schemas.microsoft.com/office/drawing/2014/main" id="{679D6EE3-384A-F74D-A983-B0A73C9412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75" r="3284" b="-2"/>
          <a:stretch/>
        </p:blipFill>
        <p:spPr bwMode="auto">
          <a:xfrm>
            <a:off x="5279472" y="645107"/>
            <a:ext cx="5995465" cy="559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650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967352" y="310733"/>
            <a:ext cx="6631429" cy="773555"/>
          </a:xfrm>
        </p:spPr>
        <p:txBody>
          <a:bodyPr vert="horz" lIns="91440" tIns="45720" rIns="91440" bIns="45720" rtlCol="0" anchor="t">
            <a:normAutofit fontScale="90000"/>
          </a:bodyPr>
          <a:lstStyle/>
          <a:p>
            <a:r>
              <a:rPr lang="en-US" dirty="0"/>
              <a:t>Creative Access</a:t>
            </a:r>
          </a:p>
        </p:txBody>
      </p:sp>
      <p:sp>
        <p:nvSpPr>
          <p:cNvPr id="4" name="TextBox 3">
            <a:extLst>
              <a:ext uri="{FF2B5EF4-FFF2-40B4-BE49-F238E27FC236}">
                <a16:creationId xmlns:a16="http://schemas.microsoft.com/office/drawing/2014/main" id="{B904A84D-5741-7442-B0A8-1FBDA6608246}"/>
              </a:ext>
            </a:extLst>
          </p:cNvPr>
          <p:cNvSpPr txBox="1"/>
          <p:nvPr/>
        </p:nvSpPr>
        <p:spPr>
          <a:xfrm>
            <a:off x="765051" y="2286001"/>
            <a:ext cx="3857749" cy="4000500"/>
          </a:xfrm>
          <a:prstGeom prst="rect">
            <a:avLst/>
          </a:prstGeom>
        </p:spPr>
        <p:txBody>
          <a:bodyPr vert="horz" lIns="91440" tIns="45720" rIns="91440" bIns="45720" rtlCol="0">
            <a:normAutofit/>
          </a:bodyPr>
          <a:lstStyle/>
          <a:p>
            <a:pPr marL="228600" defTabSz="914400">
              <a:lnSpc>
                <a:spcPct val="110000"/>
              </a:lnSpc>
              <a:spcBef>
                <a:spcPts val="700"/>
              </a:spcBef>
              <a:buClr>
                <a:schemeClr val="tx2"/>
              </a:buClr>
            </a:pPr>
            <a:r>
              <a:rPr lang="en-GB" sz="1400" dirty="0">
                <a:solidFill>
                  <a:schemeClr val="tx1">
                    <a:lumMod val="65000"/>
                    <a:lumOff val="35000"/>
                  </a:schemeClr>
                </a:solidFill>
              </a:rPr>
              <a:t>A job, funding and opportunities site specifically providing opportunities for those with talent who may come from an under-represented background.</a:t>
            </a:r>
          </a:p>
          <a:p>
            <a:pPr marL="228600" defTabSz="914400">
              <a:lnSpc>
                <a:spcPct val="110000"/>
              </a:lnSpc>
              <a:spcBef>
                <a:spcPts val="700"/>
              </a:spcBef>
              <a:buClr>
                <a:schemeClr val="tx2"/>
              </a:buClr>
            </a:pPr>
            <a:r>
              <a:rPr lang="en-US" sz="1400" dirty="0">
                <a:solidFill>
                  <a:schemeClr val="tx1">
                    <a:lumMod val="65000"/>
                    <a:lumOff val="35000"/>
                  </a:schemeClr>
                </a:solidFill>
                <a:hlinkClick r:id="rId2"/>
              </a:rPr>
              <a:t>https://creativeaccess.org.uk</a:t>
            </a:r>
            <a:r>
              <a:rPr lang="en-US" sz="1400" dirty="0">
                <a:solidFill>
                  <a:schemeClr val="tx1">
                    <a:lumMod val="65000"/>
                    <a:lumOff val="35000"/>
                  </a:schemeClr>
                </a:solidFill>
              </a:rPr>
              <a:t> </a:t>
            </a:r>
          </a:p>
        </p:txBody>
      </p:sp>
      <p:sp>
        <p:nvSpPr>
          <p:cNvPr id="7" name="TextBox 6">
            <a:extLst>
              <a:ext uri="{FF2B5EF4-FFF2-40B4-BE49-F238E27FC236}">
                <a16:creationId xmlns:a16="http://schemas.microsoft.com/office/drawing/2014/main" id="{FF5F2B3F-70E3-064B-8415-74EBECCCFEEC}"/>
              </a:ext>
            </a:extLst>
          </p:cNvPr>
          <p:cNvSpPr txBox="1"/>
          <p:nvPr/>
        </p:nvSpPr>
        <p:spPr>
          <a:xfrm>
            <a:off x="1110467" y="1874517"/>
            <a:ext cx="3033016" cy="369332"/>
          </a:xfrm>
          <a:prstGeom prst="rect">
            <a:avLst/>
          </a:prstGeom>
          <a:solidFill>
            <a:srgbClr val="00B050"/>
          </a:solidFill>
        </p:spPr>
        <p:txBody>
          <a:bodyPr wrap="square" rtlCol="0">
            <a:spAutoFit/>
          </a:bodyPr>
          <a:lstStyle/>
          <a:p>
            <a:pPr algn="ctr">
              <a:spcAft>
                <a:spcPts val="600"/>
              </a:spcAft>
            </a:pPr>
            <a:r>
              <a:rPr lang="en-US" dirty="0">
                <a:solidFill>
                  <a:schemeClr val="bg1"/>
                </a:solidFill>
              </a:rPr>
              <a:t>Opportunities</a:t>
            </a:r>
          </a:p>
        </p:txBody>
      </p:sp>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8" name="Picture 2" descr="Film Set Etiquette: 6 Rules for When to Speak and When to Shut Up">
            <a:extLst>
              <a:ext uri="{FF2B5EF4-FFF2-40B4-BE49-F238E27FC236}">
                <a16:creationId xmlns:a16="http://schemas.microsoft.com/office/drawing/2014/main" id="{C02EEB35-2DE1-174F-9891-2BBE8A2F2B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2052" y="1646729"/>
            <a:ext cx="5232820" cy="4203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058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9" y="645107"/>
            <a:ext cx="3384329" cy="1640894"/>
          </a:xfrm>
        </p:spPr>
        <p:txBody>
          <a:bodyPr anchor="t">
            <a:normAutofit/>
          </a:bodyPr>
          <a:lstStyle/>
          <a:p>
            <a:r>
              <a:rPr lang="en-US" sz="4000" dirty="0"/>
              <a:t>Interview Tips</a:t>
            </a:r>
          </a:p>
        </p:txBody>
      </p:sp>
      <p:sp>
        <p:nvSpPr>
          <p:cNvPr id="26" name="Content Placeholder 2">
            <a:extLst>
              <a:ext uri="{FF2B5EF4-FFF2-40B4-BE49-F238E27FC236}">
                <a16:creationId xmlns:a16="http://schemas.microsoft.com/office/drawing/2014/main" id="{B528D54F-A353-1F4B-8C57-4EF06F6F1DA2}"/>
              </a:ext>
            </a:extLst>
          </p:cNvPr>
          <p:cNvSpPr>
            <a:spLocks noGrp="1"/>
          </p:cNvSpPr>
          <p:nvPr>
            <p:ph idx="1"/>
          </p:nvPr>
        </p:nvSpPr>
        <p:spPr>
          <a:xfrm>
            <a:off x="1251679" y="2286001"/>
            <a:ext cx="3384330" cy="3940844"/>
          </a:xfrm>
        </p:spPr>
        <p:txBody>
          <a:bodyPr>
            <a:normAutofit/>
          </a:bodyPr>
          <a:lstStyle/>
          <a:p>
            <a:pPr>
              <a:lnSpc>
                <a:spcPct val="100000"/>
              </a:lnSpc>
            </a:pPr>
            <a:r>
              <a:rPr lang="en-GB" sz="1200" dirty="0"/>
              <a:t>Watch the clip below for some really helpful top tips on your upcoming university interviews. It is likely that your interviews will take place on Zoom, but the same general ideas still apply.</a:t>
            </a:r>
          </a:p>
          <a:p>
            <a:pPr marL="457200" lvl="1" indent="0">
              <a:lnSpc>
                <a:spcPct val="100000"/>
              </a:lnSpc>
              <a:buNone/>
            </a:pPr>
            <a:r>
              <a:rPr lang="en-GB" sz="1200" dirty="0">
                <a:hlinkClick r:id="rId2"/>
              </a:rPr>
              <a:t>https://www.youtube.com/watch?v=YgVjgGz7FDc</a:t>
            </a:r>
            <a:endParaRPr lang="en-GB" sz="1200" dirty="0"/>
          </a:p>
          <a:p>
            <a:pPr>
              <a:lnSpc>
                <a:spcPct val="100000"/>
              </a:lnSpc>
            </a:pPr>
            <a:r>
              <a:rPr lang="en-GB" sz="1400" dirty="0"/>
              <a:t>‘Tell me about yourself.’</a:t>
            </a:r>
          </a:p>
          <a:p>
            <a:pPr lvl="1">
              <a:lnSpc>
                <a:spcPct val="100000"/>
              </a:lnSpc>
            </a:pPr>
            <a:r>
              <a:rPr lang="en-GB" sz="1200" dirty="0"/>
              <a:t>Passion</a:t>
            </a:r>
          </a:p>
          <a:p>
            <a:pPr lvl="1">
              <a:lnSpc>
                <a:spcPct val="100000"/>
              </a:lnSpc>
            </a:pPr>
            <a:r>
              <a:rPr lang="en-GB" sz="1200" dirty="0"/>
              <a:t>Results</a:t>
            </a:r>
          </a:p>
          <a:p>
            <a:pPr lvl="1">
              <a:lnSpc>
                <a:spcPct val="100000"/>
              </a:lnSpc>
            </a:pPr>
            <a:r>
              <a:rPr lang="en-GB" sz="1200" dirty="0"/>
              <a:t>Direction</a:t>
            </a:r>
          </a:p>
          <a:p>
            <a:pPr>
              <a:lnSpc>
                <a:spcPct val="100000"/>
              </a:lnSpc>
            </a:pPr>
            <a:r>
              <a:rPr lang="en-GB" sz="1400" dirty="0"/>
              <a:t>Are you excited about something? Are you driven to do the best for yourself?</a:t>
            </a:r>
          </a:p>
          <a:p>
            <a:pPr marL="0" indent="0">
              <a:lnSpc>
                <a:spcPct val="100000"/>
              </a:lnSpc>
              <a:buNone/>
            </a:pPr>
            <a:endParaRPr lang="en-US" sz="1200" dirty="0"/>
          </a:p>
        </p:txBody>
      </p:sp>
      <p:sp>
        <p:nvSpPr>
          <p:cNvPr id="3" name="Rectangle 2">
            <a:extLst>
              <a:ext uri="{FF2B5EF4-FFF2-40B4-BE49-F238E27FC236}">
                <a16:creationId xmlns:a16="http://schemas.microsoft.com/office/drawing/2014/main" id="{68C83B19-79E6-B847-8B10-0E0170B78C75}"/>
              </a:ext>
            </a:extLst>
          </p:cNvPr>
          <p:cNvSpPr/>
          <p:nvPr/>
        </p:nvSpPr>
        <p:spPr>
          <a:xfrm>
            <a:off x="5237018" y="914400"/>
            <a:ext cx="6012873" cy="54448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t>The Benefits</a:t>
            </a:r>
            <a:br>
              <a:rPr lang="en-US" b="1" u="sng" dirty="0"/>
            </a:br>
            <a:endParaRPr lang="en-US" b="1" u="sng" dirty="0"/>
          </a:p>
          <a:p>
            <a:pPr marL="285750" indent="-285750" algn="ctr">
              <a:buFont typeface="Arial" panose="020B0604020202020204" pitchFamily="34" charset="0"/>
              <a:buChar char="•"/>
            </a:pPr>
            <a:r>
              <a:rPr lang="en-US" dirty="0"/>
              <a:t>Increasing your earnings potential significantly</a:t>
            </a:r>
          </a:p>
          <a:p>
            <a:pPr marL="285750" indent="-285750" algn="ctr">
              <a:buFont typeface="Arial" panose="020B0604020202020204" pitchFamily="34" charset="0"/>
              <a:buChar char="•"/>
            </a:pPr>
            <a:r>
              <a:rPr lang="en-US" dirty="0"/>
              <a:t>Opening up your professional contacts</a:t>
            </a:r>
          </a:p>
          <a:p>
            <a:pPr marL="285750" indent="-285750" algn="ctr">
              <a:buFont typeface="Arial" panose="020B0604020202020204" pitchFamily="34" charset="0"/>
              <a:buChar char="•"/>
            </a:pPr>
            <a:r>
              <a:rPr lang="en-US" dirty="0"/>
              <a:t>Demonstrating a commitment to your own development</a:t>
            </a:r>
          </a:p>
          <a:p>
            <a:pPr marL="285750" indent="-285750" algn="ctr">
              <a:buFont typeface="Arial" panose="020B0604020202020204" pitchFamily="34" charset="0"/>
              <a:buChar char="•"/>
            </a:pPr>
            <a:r>
              <a:rPr lang="en-US" dirty="0"/>
              <a:t>Growing up: moving home, managing money</a:t>
            </a:r>
          </a:p>
          <a:p>
            <a:pPr marL="285750" indent="-285750" algn="ctr">
              <a:buFont typeface="Arial" panose="020B0604020202020204" pitchFamily="34" charset="0"/>
              <a:buChar char="•"/>
            </a:pPr>
            <a:r>
              <a:rPr lang="en-US" dirty="0"/>
              <a:t>‘Free’ access to kit and facilities</a:t>
            </a:r>
          </a:p>
          <a:p>
            <a:pPr marL="285750" indent="-285750" algn="ctr">
              <a:buFont typeface="Arial" panose="020B0604020202020204" pitchFamily="34" charset="0"/>
              <a:buChar char="•"/>
            </a:pPr>
            <a:r>
              <a:rPr lang="en-US" dirty="0"/>
              <a:t>Three more years to mess things up</a:t>
            </a:r>
          </a:p>
          <a:p>
            <a:pPr marL="285750" indent="-285750" algn="ctr">
              <a:buFont typeface="Arial" panose="020B0604020202020204" pitchFamily="34" charset="0"/>
              <a:buChar char="•"/>
            </a:pPr>
            <a:r>
              <a:rPr lang="en-US" dirty="0"/>
              <a:t>Opening up more doors for the future</a:t>
            </a:r>
          </a:p>
          <a:p>
            <a:pPr marL="285750" indent="-285750" algn="ctr">
              <a:buFont typeface="Arial" panose="020B0604020202020204" pitchFamily="34" charset="0"/>
              <a:buChar char="•"/>
            </a:pPr>
            <a:r>
              <a:rPr lang="en-US" dirty="0"/>
              <a:t>Lot of support for those most deserving</a:t>
            </a:r>
          </a:p>
        </p:txBody>
      </p:sp>
    </p:spTree>
    <p:extLst>
      <p:ext uri="{BB962C8B-B14F-4D97-AF65-F5344CB8AC3E}">
        <p14:creationId xmlns:p14="http://schemas.microsoft.com/office/powerpoint/2010/main" val="33937511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500"/>
                                        <p:tgtEl>
                                          <p:spTgt spid="2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xEl>
                                              <p:pRg st="1" end="1"/>
                                            </p:txEl>
                                          </p:spTgt>
                                        </p:tgtEl>
                                        <p:attrNameLst>
                                          <p:attrName>style.visibility</p:attrName>
                                        </p:attrNameLst>
                                      </p:cBhvr>
                                      <p:to>
                                        <p:strVal val="visible"/>
                                      </p:to>
                                    </p:set>
                                    <p:animEffect transition="in" filter="fade">
                                      <p:cBhvr>
                                        <p:cTn id="10" dur="500"/>
                                        <p:tgtEl>
                                          <p:spTgt spid="2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fade">
                                      <p:cBhvr>
                                        <p:cTn id="15" dur="500"/>
                                        <p:tgtEl>
                                          <p:spTgt spid="2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xEl>
                                              <p:pRg st="3" end="3"/>
                                            </p:txEl>
                                          </p:spTgt>
                                        </p:tgtEl>
                                        <p:attrNameLst>
                                          <p:attrName>style.visibility</p:attrName>
                                        </p:attrNameLst>
                                      </p:cBhvr>
                                      <p:to>
                                        <p:strVal val="visible"/>
                                      </p:to>
                                    </p:set>
                                    <p:animEffect transition="in" filter="fade">
                                      <p:cBhvr>
                                        <p:cTn id="18" dur="500"/>
                                        <p:tgtEl>
                                          <p:spTgt spid="26">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xEl>
                                              <p:pRg st="4" end="4"/>
                                            </p:txEl>
                                          </p:spTgt>
                                        </p:tgtEl>
                                        <p:attrNameLst>
                                          <p:attrName>style.visibility</p:attrName>
                                        </p:attrNameLst>
                                      </p:cBhvr>
                                      <p:to>
                                        <p:strVal val="visible"/>
                                      </p:to>
                                    </p:set>
                                    <p:animEffect transition="in" filter="fade">
                                      <p:cBhvr>
                                        <p:cTn id="21" dur="500"/>
                                        <p:tgtEl>
                                          <p:spTgt spid="26">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xEl>
                                              <p:pRg st="5" end="5"/>
                                            </p:txEl>
                                          </p:spTgt>
                                        </p:tgtEl>
                                        <p:attrNameLst>
                                          <p:attrName>style.visibility</p:attrName>
                                        </p:attrNameLst>
                                      </p:cBhvr>
                                      <p:to>
                                        <p:strVal val="visible"/>
                                      </p:to>
                                    </p:set>
                                    <p:animEffect transition="in" filter="fade">
                                      <p:cBhvr>
                                        <p:cTn id="24" dur="500"/>
                                        <p:tgtEl>
                                          <p:spTgt spid="2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6">
                                            <p:txEl>
                                              <p:pRg st="6" end="6"/>
                                            </p:txEl>
                                          </p:spTgt>
                                        </p:tgtEl>
                                        <p:attrNameLst>
                                          <p:attrName>style.visibility</p:attrName>
                                        </p:attrNameLst>
                                      </p:cBhvr>
                                      <p:to>
                                        <p:strVal val="visible"/>
                                      </p:to>
                                    </p:set>
                                    <p:animEffect transition="in" filter="fade">
                                      <p:cBhvr>
                                        <p:cTn id="29" dur="500"/>
                                        <p:tgtEl>
                                          <p:spTgt spid="26">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2805736-925B-4E6B-9FAB-73BA23E1E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605197" y="382385"/>
            <a:ext cx="3111669" cy="899780"/>
          </a:xfrm>
        </p:spPr>
        <p:txBody>
          <a:bodyPr vert="horz" lIns="91440" tIns="45720" rIns="91440" bIns="45720" rtlCol="0" anchor="b">
            <a:normAutofit/>
          </a:bodyPr>
          <a:lstStyle/>
          <a:p>
            <a:r>
              <a:rPr lang="en-US" sz="2000"/>
              <a:t>Interview - Advanced</a:t>
            </a:r>
          </a:p>
        </p:txBody>
      </p:sp>
      <p:sp>
        <p:nvSpPr>
          <p:cNvPr id="73" name="Rectangle 72">
            <a:extLst>
              <a:ext uri="{FF2B5EF4-FFF2-40B4-BE49-F238E27FC236}">
                <a16:creationId xmlns:a16="http://schemas.microsoft.com/office/drawing/2014/main" id="{E9EA2B43-8884-423C-B0EB-8949B0462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B904A84D-5741-7442-B0A8-1FBDA6608246}"/>
              </a:ext>
            </a:extLst>
          </p:cNvPr>
          <p:cNvSpPr txBox="1"/>
          <p:nvPr/>
        </p:nvSpPr>
        <p:spPr>
          <a:xfrm>
            <a:off x="605197" y="1613434"/>
            <a:ext cx="3111668" cy="4594953"/>
          </a:xfrm>
          <a:prstGeom prst="rect">
            <a:avLst/>
          </a:prstGeom>
        </p:spPr>
        <p:txBody>
          <a:bodyPr vert="horz" lIns="91440" tIns="45720" rIns="91440" bIns="45720" rtlCol="0">
            <a:normAutofit/>
          </a:bodyPr>
          <a:lstStyle/>
          <a:p>
            <a:pPr marL="228600" indent="-228600" defTabSz="914400">
              <a:spcBef>
                <a:spcPts val="700"/>
              </a:spcBef>
              <a:buClr>
                <a:schemeClr val="tx2"/>
              </a:buClr>
            </a:pPr>
            <a:r>
              <a:rPr lang="en-US" sz="1200" dirty="0">
                <a:solidFill>
                  <a:schemeClr val="tx1">
                    <a:lumMod val="65000"/>
                    <a:lumOff val="35000"/>
                  </a:schemeClr>
                </a:solidFill>
              </a:rPr>
              <a:t>A job interview is stressful and </a:t>
            </a:r>
            <a:r>
              <a:rPr lang="en-US" sz="1200" dirty="0" err="1">
                <a:solidFill>
                  <a:schemeClr val="tx1">
                    <a:lumMod val="65000"/>
                    <a:lumOff val="35000"/>
                  </a:schemeClr>
                </a:solidFill>
              </a:rPr>
              <a:t>pressurised</a:t>
            </a:r>
            <a:r>
              <a:rPr lang="en-US" sz="1200" dirty="0">
                <a:solidFill>
                  <a:schemeClr val="tx1">
                    <a:lumMod val="65000"/>
                    <a:lumOff val="35000"/>
                  </a:schemeClr>
                </a:solidFill>
              </a:rPr>
              <a:t>. But it doesn’t have to be difficult. The key is to be prepared, be confident and be yourself. Remember, the interview panel want you to be good!</a:t>
            </a:r>
          </a:p>
          <a:p>
            <a:pPr marL="228600" indent="-228600" defTabSz="914400">
              <a:spcBef>
                <a:spcPts val="700"/>
              </a:spcBef>
              <a:buClr>
                <a:schemeClr val="tx2"/>
              </a:buClr>
            </a:pPr>
            <a:endParaRPr lang="en-US" sz="1200" dirty="0">
              <a:solidFill>
                <a:schemeClr val="tx1">
                  <a:lumMod val="65000"/>
                  <a:lumOff val="35000"/>
                </a:schemeClr>
              </a:solidFill>
            </a:endParaRPr>
          </a:p>
          <a:p>
            <a:pPr marL="285750" indent="-228600" defTabSz="914400">
              <a:spcBef>
                <a:spcPts val="700"/>
              </a:spcBef>
              <a:buClr>
                <a:schemeClr val="tx2"/>
              </a:buClr>
              <a:buFont typeface="Arial" panose="020B0604020202020204" pitchFamily="34" charset="0"/>
              <a:buChar char="•"/>
            </a:pPr>
            <a:r>
              <a:rPr lang="en-US" sz="1200" dirty="0">
                <a:solidFill>
                  <a:schemeClr val="tx1">
                    <a:lumMod val="65000"/>
                    <a:lumOff val="35000"/>
                  </a:schemeClr>
                </a:solidFill>
              </a:rPr>
              <a:t>Do your research on the company.</a:t>
            </a:r>
          </a:p>
          <a:p>
            <a:pPr marL="285750" indent="-228600" defTabSz="914400">
              <a:spcBef>
                <a:spcPts val="700"/>
              </a:spcBef>
              <a:buClr>
                <a:schemeClr val="tx2"/>
              </a:buClr>
              <a:buFont typeface="Arial" panose="020B0604020202020204" pitchFamily="34" charset="0"/>
              <a:buChar char="•"/>
            </a:pPr>
            <a:r>
              <a:rPr lang="en-US" sz="1200" dirty="0">
                <a:solidFill>
                  <a:schemeClr val="tx1">
                    <a:lumMod val="65000"/>
                    <a:lumOff val="35000"/>
                  </a:schemeClr>
                </a:solidFill>
              </a:rPr>
              <a:t>Don’t be put off by them making notes.</a:t>
            </a:r>
          </a:p>
          <a:p>
            <a:pPr marL="285750" indent="-228600" defTabSz="914400">
              <a:spcBef>
                <a:spcPts val="700"/>
              </a:spcBef>
              <a:buClr>
                <a:schemeClr val="tx2"/>
              </a:buClr>
              <a:buFont typeface="Arial" panose="020B0604020202020204" pitchFamily="34" charset="0"/>
              <a:buChar char="•"/>
            </a:pPr>
            <a:r>
              <a:rPr lang="en-US" sz="1200" dirty="0">
                <a:solidFill>
                  <a:schemeClr val="tx1">
                    <a:lumMod val="65000"/>
                    <a:lumOff val="35000"/>
                  </a:schemeClr>
                </a:solidFill>
              </a:rPr>
              <a:t>Be polite – thank them for their time. Try and remember their names if you can.</a:t>
            </a:r>
          </a:p>
          <a:p>
            <a:pPr marL="285750" indent="-228600" defTabSz="914400">
              <a:spcBef>
                <a:spcPts val="700"/>
              </a:spcBef>
              <a:buClr>
                <a:schemeClr val="tx2"/>
              </a:buClr>
              <a:buFont typeface="Arial" panose="020B0604020202020204" pitchFamily="34" charset="0"/>
              <a:buChar char="•"/>
            </a:pPr>
            <a:r>
              <a:rPr lang="en-US" sz="1200" dirty="0">
                <a:solidFill>
                  <a:schemeClr val="tx1">
                    <a:lumMod val="65000"/>
                    <a:lumOff val="35000"/>
                  </a:schemeClr>
                </a:solidFill>
              </a:rPr>
              <a:t>Be honest – including if you don’t know.</a:t>
            </a:r>
          </a:p>
          <a:p>
            <a:pPr marL="285750" indent="-228600" defTabSz="914400">
              <a:spcBef>
                <a:spcPts val="700"/>
              </a:spcBef>
              <a:buClr>
                <a:schemeClr val="tx2"/>
              </a:buClr>
              <a:buFont typeface="Arial" panose="020B0604020202020204" pitchFamily="34" charset="0"/>
              <a:buChar char="•"/>
            </a:pPr>
            <a:r>
              <a:rPr lang="en-US" sz="1200" dirty="0">
                <a:solidFill>
                  <a:schemeClr val="tx1">
                    <a:lumMod val="65000"/>
                    <a:lumOff val="35000"/>
                  </a:schemeClr>
                </a:solidFill>
              </a:rPr>
              <a:t>Don’t rush into any old rubbish, take time and give a good answer.</a:t>
            </a:r>
          </a:p>
          <a:p>
            <a:pPr marL="285750" indent="-228600" defTabSz="914400">
              <a:spcBef>
                <a:spcPts val="700"/>
              </a:spcBef>
              <a:buClr>
                <a:schemeClr val="tx2"/>
              </a:buClr>
              <a:buFont typeface="Arial" panose="020B0604020202020204" pitchFamily="34" charset="0"/>
              <a:buChar char="•"/>
            </a:pPr>
            <a:r>
              <a:rPr lang="en-US" sz="1200" dirty="0">
                <a:solidFill>
                  <a:schemeClr val="tx1">
                    <a:lumMod val="65000"/>
                    <a:lumOff val="35000"/>
                  </a:schemeClr>
                </a:solidFill>
              </a:rPr>
              <a:t>Get the tone right – don’t swear or use language which isn’t appropriate for a job interview.</a:t>
            </a:r>
          </a:p>
          <a:p>
            <a:pPr marL="285750" indent="-228600" defTabSz="914400">
              <a:spcBef>
                <a:spcPts val="700"/>
              </a:spcBef>
              <a:buClr>
                <a:schemeClr val="tx2"/>
              </a:buClr>
              <a:buFont typeface="Arial" panose="020B0604020202020204" pitchFamily="34" charset="0"/>
              <a:buChar char="•"/>
            </a:pPr>
            <a:r>
              <a:rPr lang="en-US" sz="1200" dirty="0">
                <a:solidFill>
                  <a:schemeClr val="tx1">
                    <a:lumMod val="65000"/>
                    <a:lumOff val="35000"/>
                  </a:schemeClr>
                </a:solidFill>
              </a:rPr>
              <a:t>Try not to just repeat what’s already on your application.</a:t>
            </a:r>
          </a:p>
          <a:p>
            <a:pPr marL="285750" indent="-228600" defTabSz="914400">
              <a:spcBef>
                <a:spcPts val="700"/>
              </a:spcBef>
              <a:buClr>
                <a:schemeClr val="tx2"/>
              </a:buClr>
              <a:buFont typeface="Arial" panose="020B0604020202020204" pitchFamily="34" charset="0"/>
              <a:buChar char="•"/>
            </a:pPr>
            <a:r>
              <a:rPr lang="en-US" sz="1200" dirty="0">
                <a:solidFill>
                  <a:schemeClr val="tx1">
                    <a:lumMod val="65000"/>
                    <a:lumOff val="35000"/>
                  </a:schemeClr>
                </a:solidFill>
              </a:rPr>
              <a:t>Remember what they’re looking for. Make it easy for them.</a:t>
            </a:r>
          </a:p>
          <a:p>
            <a:pPr marL="228600" indent="-228600" defTabSz="914400">
              <a:spcBef>
                <a:spcPts val="700"/>
              </a:spcBef>
              <a:buClr>
                <a:schemeClr val="tx2"/>
              </a:buClr>
            </a:pPr>
            <a:endParaRPr lang="en-US" sz="1200" dirty="0">
              <a:solidFill>
                <a:schemeClr val="tx1">
                  <a:lumMod val="65000"/>
                  <a:lumOff val="35000"/>
                </a:schemeClr>
              </a:solidFill>
            </a:endParaRPr>
          </a:p>
          <a:p>
            <a:pPr marL="514350" indent="-228600" defTabSz="914400">
              <a:spcBef>
                <a:spcPts val="700"/>
              </a:spcBef>
              <a:buClr>
                <a:schemeClr val="tx2"/>
              </a:buClr>
              <a:buFont typeface="Arial" panose="020B0604020202020204" pitchFamily="34" charset="0"/>
              <a:buChar char="•"/>
            </a:pPr>
            <a:endParaRPr lang="en-US" sz="1200" dirty="0">
              <a:solidFill>
                <a:schemeClr val="tx1">
                  <a:lumMod val="65000"/>
                  <a:lumOff val="35000"/>
                </a:schemeClr>
              </a:solidFill>
            </a:endParaRPr>
          </a:p>
          <a:p>
            <a:pPr marL="514350" indent="-228600" defTabSz="914400">
              <a:spcBef>
                <a:spcPts val="700"/>
              </a:spcBef>
              <a:buClr>
                <a:schemeClr val="tx2"/>
              </a:buClr>
              <a:buFont typeface="Arial" panose="020B0604020202020204" pitchFamily="34" charset="0"/>
              <a:buChar char="•"/>
            </a:pPr>
            <a:endParaRPr lang="en-US" sz="1200" dirty="0">
              <a:solidFill>
                <a:schemeClr val="tx1">
                  <a:lumMod val="65000"/>
                  <a:lumOff val="35000"/>
                </a:schemeClr>
              </a:solidFill>
            </a:endParaRPr>
          </a:p>
        </p:txBody>
      </p:sp>
      <p:sp>
        <p:nvSpPr>
          <p:cNvPr id="75" name="Rectangle 74">
            <a:extLst>
              <a:ext uri="{FF2B5EF4-FFF2-40B4-BE49-F238E27FC236}">
                <a16:creationId xmlns:a16="http://schemas.microsoft.com/office/drawing/2014/main" id="{F884A938-C405-4F09-AA12-590BEE1DE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1" y="643467"/>
            <a:ext cx="7391400" cy="5564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Run for your life from the job interviews from hell | Recruiter">
            <a:extLst>
              <a:ext uri="{FF2B5EF4-FFF2-40B4-BE49-F238E27FC236}">
                <a16:creationId xmlns:a16="http://schemas.microsoft.com/office/drawing/2014/main" id="{4C319093-0D9F-8544-B75E-75D80819E5F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11748" y="1527556"/>
            <a:ext cx="6074784" cy="379674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a:extLst>
              <a:ext uri="{FF2B5EF4-FFF2-40B4-BE49-F238E27FC236}">
                <a16:creationId xmlns:a16="http://schemas.microsoft.com/office/drawing/2014/main" id="{8DF916F5-8D65-4A43-96F1-2D0105EC0725}"/>
              </a:ext>
            </a:extLst>
          </p:cNvPr>
          <p:cNvSpPr txBox="1"/>
          <p:nvPr/>
        </p:nvSpPr>
        <p:spPr>
          <a:xfrm>
            <a:off x="4622633" y="5379089"/>
            <a:ext cx="4335838" cy="540026"/>
          </a:xfrm>
          <a:prstGeom prst="rect">
            <a:avLst/>
          </a:prstGeom>
        </p:spPr>
        <p:txBody>
          <a:bodyPr vert="horz" lIns="91440" tIns="45720" rIns="91440" bIns="45720" rtlCol="0">
            <a:normAutofit/>
          </a:bodyPr>
          <a:lstStyle/>
          <a:p>
            <a:pPr marL="228600" indent="-228600" defTabSz="914400">
              <a:spcBef>
                <a:spcPts val="700"/>
              </a:spcBef>
              <a:buClr>
                <a:schemeClr val="tx2"/>
              </a:buClr>
            </a:pPr>
            <a:r>
              <a:rPr lang="en-US" sz="1200" dirty="0">
                <a:solidFill>
                  <a:schemeClr val="tx1">
                    <a:lumMod val="65000"/>
                    <a:lumOff val="35000"/>
                  </a:schemeClr>
                </a:solidFill>
              </a:rPr>
              <a:t>Fun fact – interviews aren’t like this! People want you to do well, no matter how scary it may feel.</a:t>
            </a:r>
          </a:p>
        </p:txBody>
      </p:sp>
    </p:spTree>
    <p:extLst>
      <p:ext uri="{BB962C8B-B14F-4D97-AF65-F5344CB8AC3E}">
        <p14:creationId xmlns:p14="http://schemas.microsoft.com/office/powerpoint/2010/main" val="32025746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fade">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xEl>
                                              <p:pRg st="0" end="0"/>
                                            </p:txEl>
                                          </p:spTgt>
                                        </p:tgtEl>
                                        <p:attrNameLst>
                                          <p:attrName>style.visibility</p:attrName>
                                        </p:attrNameLst>
                                      </p:cBhvr>
                                      <p:to>
                                        <p:strVal val="visible"/>
                                      </p:to>
                                    </p:set>
                                    <p:animEffect transition="in" filter="fade">
                                      <p:cBhvr>
                                        <p:cTn id="5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2805736-925B-4E6B-9FAB-73BA23E1E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605197" y="382385"/>
            <a:ext cx="3111669" cy="899780"/>
          </a:xfrm>
        </p:spPr>
        <p:txBody>
          <a:bodyPr anchor="b">
            <a:normAutofit/>
          </a:bodyPr>
          <a:lstStyle/>
          <a:p>
            <a:r>
              <a:rPr lang="en-US" sz="2000"/>
              <a:t>Mock Interview</a:t>
            </a:r>
          </a:p>
        </p:txBody>
      </p:sp>
      <p:sp>
        <p:nvSpPr>
          <p:cNvPr id="73" name="Rectangle 72">
            <a:extLst>
              <a:ext uri="{FF2B5EF4-FFF2-40B4-BE49-F238E27FC236}">
                <a16:creationId xmlns:a16="http://schemas.microsoft.com/office/drawing/2014/main" id="{E9EA2B43-8884-423C-B0EB-8949B0462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605197" y="1613435"/>
            <a:ext cx="3111668" cy="3462148"/>
          </a:xfrm>
        </p:spPr>
        <p:txBody>
          <a:bodyPr>
            <a:normAutofit fontScale="92500" lnSpcReduction="20000"/>
          </a:bodyPr>
          <a:lstStyle/>
          <a:p>
            <a:r>
              <a:rPr lang="en-GB" sz="1600" dirty="0"/>
              <a:t>You will conduct a mock job interview for this unit. This is designed to help prepare you for your upcoming interviews – and although it is nerve wracking, practice will help to improve your performance and allow you to deal with the nerves.  </a:t>
            </a:r>
          </a:p>
          <a:p>
            <a:r>
              <a:rPr lang="en-GB" sz="1600" dirty="0"/>
              <a:t>Useful places for research:</a:t>
            </a:r>
          </a:p>
          <a:p>
            <a:pPr lvl="1"/>
            <a:r>
              <a:rPr lang="en-GB" sz="1400" dirty="0">
                <a:hlinkClick r:id="rId2"/>
              </a:rPr>
              <a:t>https://www.linkedin.com/learning/jodi-glickman-on-pitching-yourself/lead-with-your-destination</a:t>
            </a:r>
            <a:endParaRPr lang="en-GB" sz="1400" dirty="0"/>
          </a:p>
          <a:p>
            <a:pPr lvl="1"/>
            <a:r>
              <a:rPr lang="en-GB" sz="1400" dirty="0">
                <a:hlinkClick r:id="rId3"/>
              </a:rPr>
              <a:t>https://www.channel4.com/programmes/the-job-interview</a:t>
            </a:r>
            <a:r>
              <a:rPr lang="en-GB" sz="1400" dirty="0"/>
              <a:t> </a:t>
            </a:r>
          </a:p>
          <a:p>
            <a:pPr marL="0" indent="0">
              <a:buNone/>
            </a:pPr>
            <a:endParaRPr lang="en-US" sz="1600" dirty="0"/>
          </a:p>
        </p:txBody>
      </p:sp>
      <p:sp>
        <p:nvSpPr>
          <p:cNvPr id="75" name="Rectangle 74">
            <a:extLst>
              <a:ext uri="{FF2B5EF4-FFF2-40B4-BE49-F238E27FC236}">
                <a16:creationId xmlns:a16="http://schemas.microsoft.com/office/drawing/2014/main" id="{F884A938-C405-4F09-AA12-590BEE1DE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1" y="643467"/>
            <a:ext cx="7391400" cy="5564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31173ED5-0C6B-914E-B615-18000979D23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711748" y="1421248"/>
            <a:ext cx="6074784" cy="4009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5589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7" y="645105"/>
            <a:ext cx="4357499" cy="1320855"/>
          </a:xfrm>
        </p:spPr>
        <p:txBody>
          <a:bodyPr vert="horz" lIns="91440" tIns="45720" rIns="91440" bIns="45720" rtlCol="0" anchor="t">
            <a:normAutofit/>
          </a:bodyPr>
          <a:lstStyle/>
          <a:p>
            <a:r>
              <a:rPr lang="en-US" sz="4400" dirty="0"/>
              <a:t>The Mock Interview</a:t>
            </a:r>
          </a:p>
        </p:txBody>
      </p:sp>
      <p:sp>
        <p:nvSpPr>
          <p:cNvPr id="4" name="TextBox 3">
            <a:extLst>
              <a:ext uri="{FF2B5EF4-FFF2-40B4-BE49-F238E27FC236}">
                <a16:creationId xmlns:a16="http://schemas.microsoft.com/office/drawing/2014/main" id="{B904A84D-5741-7442-B0A8-1FBDA6608246}"/>
              </a:ext>
            </a:extLst>
          </p:cNvPr>
          <p:cNvSpPr txBox="1"/>
          <p:nvPr/>
        </p:nvSpPr>
        <p:spPr>
          <a:xfrm>
            <a:off x="1251678" y="2286001"/>
            <a:ext cx="4363595" cy="3593591"/>
          </a:xfrm>
          <a:prstGeom prst="rect">
            <a:avLst/>
          </a:prstGeom>
        </p:spPr>
        <p:txBody>
          <a:bodyPr vert="horz" lIns="91440" tIns="45720" rIns="91440" bIns="45720" rtlCol="0">
            <a:normAutofit lnSpcReduction="10000"/>
          </a:bodyPr>
          <a:lstStyle/>
          <a:p>
            <a:pPr marL="228600" indent="-228600" defTabSz="914400">
              <a:lnSpc>
                <a:spcPct val="110000"/>
              </a:lnSpc>
              <a:spcBef>
                <a:spcPts val="700"/>
              </a:spcBef>
              <a:buClr>
                <a:schemeClr val="tx2"/>
              </a:buClr>
            </a:pPr>
            <a:r>
              <a:rPr lang="en-US" b="1" dirty="0">
                <a:solidFill>
                  <a:schemeClr val="tx1">
                    <a:lumMod val="65000"/>
                    <a:lumOff val="35000"/>
                  </a:schemeClr>
                </a:solidFill>
              </a:rPr>
              <a:t>What</a:t>
            </a:r>
            <a:r>
              <a:rPr lang="en-US" dirty="0">
                <a:solidFill>
                  <a:schemeClr val="tx1">
                    <a:lumMod val="65000"/>
                    <a:lumOff val="35000"/>
                  </a:schemeClr>
                </a:solidFill>
              </a:rPr>
              <a:t>?</a:t>
            </a:r>
            <a:br>
              <a:rPr lang="en-US" dirty="0">
                <a:solidFill>
                  <a:schemeClr val="tx1">
                    <a:lumMod val="65000"/>
                    <a:lumOff val="35000"/>
                  </a:schemeClr>
                </a:solidFill>
              </a:rPr>
            </a:br>
            <a:r>
              <a:rPr lang="en-US" dirty="0">
                <a:solidFill>
                  <a:schemeClr val="tx1">
                    <a:lumMod val="65000"/>
                    <a:lumOff val="35000"/>
                  </a:schemeClr>
                </a:solidFill>
              </a:rPr>
              <a:t>You will conduct a mock job interview online. It will be recorded and not with a live panel. You will be asked questions and given time to answer. </a:t>
            </a:r>
          </a:p>
          <a:p>
            <a:pPr marL="228600" indent="-228600" defTabSz="914400">
              <a:lnSpc>
                <a:spcPct val="110000"/>
              </a:lnSpc>
              <a:spcBef>
                <a:spcPts val="700"/>
              </a:spcBef>
              <a:buClr>
                <a:schemeClr val="tx2"/>
              </a:buClr>
            </a:pPr>
            <a:br>
              <a:rPr lang="en-US" b="1" dirty="0">
                <a:solidFill>
                  <a:schemeClr val="tx1">
                    <a:lumMod val="65000"/>
                    <a:lumOff val="35000"/>
                  </a:schemeClr>
                </a:solidFill>
              </a:rPr>
            </a:br>
            <a:r>
              <a:rPr lang="en-US" b="1" dirty="0">
                <a:solidFill>
                  <a:schemeClr val="tx1">
                    <a:lumMod val="65000"/>
                    <a:lumOff val="35000"/>
                  </a:schemeClr>
                </a:solidFill>
              </a:rPr>
              <a:t>How</a:t>
            </a:r>
            <a:r>
              <a:rPr lang="en-US" dirty="0">
                <a:solidFill>
                  <a:schemeClr val="tx1">
                    <a:lumMod val="65000"/>
                    <a:lumOff val="35000"/>
                  </a:schemeClr>
                </a:solidFill>
              </a:rPr>
              <a:t>?</a:t>
            </a:r>
          </a:p>
          <a:p>
            <a:pPr marL="228600" indent="-228600" defTabSz="914400">
              <a:lnSpc>
                <a:spcPct val="110000"/>
              </a:lnSpc>
              <a:spcBef>
                <a:spcPts val="700"/>
              </a:spcBef>
              <a:buClr>
                <a:schemeClr val="tx2"/>
              </a:buClr>
            </a:pPr>
            <a:r>
              <a:rPr lang="en-US" dirty="0">
                <a:solidFill>
                  <a:schemeClr val="tx1">
                    <a:lumMod val="65000"/>
                    <a:lumOff val="35000"/>
                  </a:schemeClr>
                </a:solidFill>
              </a:rPr>
              <a:t>	You should dress smart and conduct the interview as if it was real. This is to help prepare you for the real thing, and the feedback will help to make you better prepared for your </a:t>
            </a:r>
            <a:r>
              <a:rPr lang="en-US" dirty="0" err="1">
                <a:solidFill>
                  <a:schemeClr val="tx1">
                    <a:lumMod val="65000"/>
                    <a:lumOff val="35000"/>
                  </a:schemeClr>
                </a:solidFill>
              </a:rPr>
              <a:t>uni</a:t>
            </a:r>
            <a:r>
              <a:rPr lang="en-US" dirty="0">
                <a:solidFill>
                  <a:schemeClr val="tx1">
                    <a:lumMod val="65000"/>
                    <a:lumOff val="35000"/>
                  </a:schemeClr>
                </a:solidFill>
              </a:rPr>
              <a:t> interviews.</a:t>
            </a:r>
          </a:p>
        </p:txBody>
      </p:sp>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EC389379-244A-7B4D-A14C-5E6408232730}"/>
              </a:ext>
            </a:extLst>
          </p:cNvPr>
          <p:cNvSpPr txBox="1"/>
          <p:nvPr/>
        </p:nvSpPr>
        <p:spPr>
          <a:xfrm>
            <a:off x="6096000" y="2286000"/>
            <a:ext cx="4363595" cy="3593591"/>
          </a:xfrm>
          <a:prstGeom prst="rect">
            <a:avLst/>
          </a:prstGeom>
        </p:spPr>
        <p:txBody>
          <a:bodyPr vert="horz" lIns="91440" tIns="45720" rIns="91440" bIns="45720" rtlCol="0">
            <a:normAutofit/>
          </a:bodyPr>
          <a:lstStyle/>
          <a:p>
            <a:pPr marL="228600" indent="-228600" defTabSz="914400">
              <a:lnSpc>
                <a:spcPct val="110000"/>
              </a:lnSpc>
              <a:spcBef>
                <a:spcPts val="700"/>
              </a:spcBef>
              <a:buClr>
                <a:schemeClr val="tx2"/>
              </a:buClr>
            </a:pPr>
            <a:r>
              <a:rPr lang="en-US" b="1" dirty="0">
                <a:solidFill>
                  <a:schemeClr val="tx1">
                    <a:lumMod val="65000"/>
                    <a:lumOff val="35000"/>
                  </a:schemeClr>
                </a:solidFill>
              </a:rPr>
              <a:t>When</a:t>
            </a:r>
            <a:r>
              <a:rPr lang="en-US" dirty="0">
                <a:solidFill>
                  <a:schemeClr val="tx1">
                    <a:lumMod val="65000"/>
                    <a:lumOff val="35000"/>
                  </a:schemeClr>
                </a:solidFill>
              </a:rPr>
              <a:t>?</a:t>
            </a:r>
            <a:br>
              <a:rPr lang="en-US" dirty="0">
                <a:solidFill>
                  <a:schemeClr val="tx1">
                    <a:lumMod val="65000"/>
                    <a:lumOff val="35000"/>
                  </a:schemeClr>
                </a:solidFill>
              </a:rPr>
            </a:br>
            <a:r>
              <a:rPr lang="en-US" dirty="0">
                <a:solidFill>
                  <a:schemeClr val="tx1">
                    <a:lumMod val="65000"/>
                    <a:lumOff val="35000"/>
                  </a:schemeClr>
                </a:solidFill>
              </a:rPr>
              <a:t>You will be able to do the interview at a time of your choosing over the next week.</a:t>
            </a:r>
          </a:p>
          <a:p>
            <a:pPr marL="228600" indent="-228600" defTabSz="914400">
              <a:lnSpc>
                <a:spcPct val="110000"/>
              </a:lnSpc>
              <a:spcBef>
                <a:spcPts val="700"/>
              </a:spcBef>
              <a:buClr>
                <a:schemeClr val="tx2"/>
              </a:buClr>
            </a:pPr>
            <a:br>
              <a:rPr lang="en-US" b="1" dirty="0">
                <a:solidFill>
                  <a:schemeClr val="tx1">
                    <a:lumMod val="65000"/>
                    <a:lumOff val="35000"/>
                  </a:schemeClr>
                </a:solidFill>
              </a:rPr>
            </a:br>
            <a:r>
              <a:rPr lang="en-US" b="1" dirty="0">
                <a:solidFill>
                  <a:schemeClr val="tx1">
                    <a:lumMod val="65000"/>
                    <a:lumOff val="35000"/>
                  </a:schemeClr>
                </a:solidFill>
              </a:rPr>
              <a:t>Why</a:t>
            </a:r>
            <a:r>
              <a:rPr lang="en-US" dirty="0">
                <a:solidFill>
                  <a:schemeClr val="tx1">
                    <a:lumMod val="65000"/>
                    <a:lumOff val="35000"/>
                  </a:schemeClr>
                </a:solidFill>
              </a:rPr>
              <a:t>?</a:t>
            </a:r>
          </a:p>
          <a:p>
            <a:pPr marL="228600" indent="-228600" defTabSz="914400">
              <a:lnSpc>
                <a:spcPct val="110000"/>
              </a:lnSpc>
              <a:spcBef>
                <a:spcPts val="700"/>
              </a:spcBef>
              <a:buClr>
                <a:schemeClr val="tx2"/>
              </a:buClr>
            </a:pPr>
            <a:r>
              <a:rPr lang="en-US" dirty="0">
                <a:solidFill>
                  <a:schemeClr val="tx1">
                    <a:lumMod val="65000"/>
                    <a:lumOff val="35000"/>
                  </a:schemeClr>
                </a:solidFill>
              </a:rPr>
              <a:t>	This is a required part of this unit. Not having a live panel means that you can remove one level of stress and focus instead on giving good answers to the questions.</a:t>
            </a:r>
          </a:p>
        </p:txBody>
      </p:sp>
    </p:spTree>
    <p:extLst>
      <p:ext uri="{BB962C8B-B14F-4D97-AF65-F5344CB8AC3E}">
        <p14:creationId xmlns:p14="http://schemas.microsoft.com/office/powerpoint/2010/main" val="30823953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50" name="Picture 2" descr="The 5 Best Interview Questions Candidates Ask During Job Interviews">
            <a:extLst>
              <a:ext uri="{FF2B5EF4-FFF2-40B4-BE49-F238E27FC236}">
                <a16:creationId xmlns:a16="http://schemas.microsoft.com/office/drawing/2014/main" id="{15F80B33-DD46-254E-8478-57DDA90BE7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31" r="28630" b="-1"/>
          <a:stretch/>
        </p:blipFill>
        <p:spPr bwMode="auto">
          <a:xfrm>
            <a:off x="7338646" y="10"/>
            <a:ext cx="4853354"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026074FC-BE1A-A046-AE73-4C1AA8755019}"/>
              </a:ext>
            </a:extLst>
          </p:cNvPr>
          <p:cNvSpPr>
            <a:spLocks noGrp="1"/>
          </p:cNvSpPr>
          <p:nvPr>
            <p:ph type="title"/>
          </p:nvPr>
        </p:nvSpPr>
        <p:spPr>
          <a:xfrm>
            <a:off x="765051" y="382385"/>
            <a:ext cx="6015897" cy="1492132"/>
          </a:xfrm>
        </p:spPr>
        <p:txBody>
          <a:bodyPr>
            <a:normAutofit/>
          </a:bodyPr>
          <a:lstStyle/>
          <a:p>
            <a:r>
              <a:rPr lang="en-US" dirty="0"/>
              <a:t>The Mock Interview</a:t>
            </a:r>
          </a:p>
        </p:txBody>
      </p:sp>
      <p:sp>
        <p:nvSpPr>
          <p:cNvPr id="73" name="Rectangle 72">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D1D2478-1D13-0C40-BDEB-E0C6A515811C}"/>
              </a:ext>
            </a:extLst>
          </p:cNvPr>
          <p:cNvSpPr>
            <a:spLocks noGrp="1"/>
          </p:cNvSpPr>
          <p:nvPr>
            <p:ph idx="1"/>
          </p:nvPr>
        </p:nvSpPr>
        <p:spPr>
          <a:xfrm>
            <a:off x="765051" y="2286001"/>
            <a:ext cx="6015897" cy="3593591"/>
          </a:xfrm>
        </p:spPr>
        <p:txBody>
          <a:bodyPr>
            <a:normAutofit fontScale="92500" lnSpcReduction="10000"/>
          </a:bodyPr>
          <a:lstStyle/>
          <a:p>
            <a:r>
              <a:rPr lang="en-GB" dirty="0"/>
              <a:t>Access the mock interview here: </a:t>
            </a:r>
            <a:r>
              <a:rPr lang="en-GB" dirty="0">
                <a:hlinkClick r:id="rId3"/>
              </a:rPr>
              <a:t>https://app.willotalent.com/invite/davXDk/</a:t>
            </a:r>
            <a:r>
              <a:rPr lang="en-GB" dirty="0"/>
              <a:t> </a:t>
            </a:r>
          </a:p>
          <a:p>
            <a:r>
              <a:rPr lang="en-GB" dirty="0"/>
              <a:t>This must be completed before </a:t>
            </a:r>
            <a:r>
              <a:rPr lang="en-GB" b="1" dirty="0">
                <a:highlight>
                  <a:srgbClr val="FFFF00"/>
                </a:highlight>
              </a:rPr>
              <a:t>Thursday 11</a:t>
            </a:r>
            <a:r>
              <a:rPr lang="en-GB" b="1" baseline="30000" dirty="0">
                <a:highlight>
                  <a:srgbClr val="FFFF00"/>
                </a:highlight>
              </a:rPr>
              <a:t>th</a:t>
            </a:r>
            <a:r>
              <a:rPr lang="en-GB" b="1" dirty="0">
                <a:highlight>
                  <a:srgbClr val="FFFF00"/>
                </a:highlight>
              </a:rPr>
              <a:t> February 2021.</a:t>
            </a:r>
          </a:p>
          <a:p>
            <a:r>
              <a:rPr lang="en-GB" dirty="0"/>
              <a:t>Make sure you are prepared before you begin as you can’t re-start or try again.</a:t>
            </a:r>
          </a:p>
          <a:p>
            <a:r>
              <a:rPr lang="en-US" dirty="0"/>
              <a:t>What Job?</a:t>
            </a:r>
          </a:p>
          <a:p>
            <a:pPr lvl="1"/>
            <a:r>
              <a:rPr lang="en-US" dirty="0"/>
              <a:t>The questions are generic, so you should answer them based on the job/</a:t>
            </a:r>
            <a:r>
              <a:rPr lang="en-US" dirty="0" err="1"/>
              <a:t>uni</a:t>
            </a:r>
            <a:r>
              <a:rPr lang="en-US" dirty="0"/>
              <a:t>/apprenticeship you ideally want to apply for. Even more reason to do your research before you begin.</a:t>
            </a:r>
          </a:p>
          <a:p>
            <a:endParaRPr lang="en-US" dirty="0"/>
          </a:p>
        </p:txBody>
      </p:sp>
    </p:spTree>
    <p:extLst>
      <p:ext uri="{BB962C8B-B14F-4D97-AF65-F5344CB8AC3E}">
        <p14:creationId xmlns:p14="http://schemas.microsoft.com/office/powerpoint/2010/main" val="31411059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5195727" y="382385"/>
            <a:ext cx="6335338" cy="1492132"/>
          </a:xfrm>
        </p:spPr>
        <p:txBody>
          <a:bodyPr>
            <a:normAutofit/>
          </a:bodyPr>
          <a:lstStyle/>
          <a:p>
            <a:r>
              <a:rPr lang="en-US" dirty="0"/>
              <a:t>Homework</a:t>
            </a:r>
          </a:p>
        </p:txBody>
      </p:sp>
      <p:pic>
        <p:nvPicPr>
          <p:cNvPr id="6146" name="Picture 2" descr="What Does A Production Designer Do?">
            <a:extLst>
              <a:ext uri="{FF2B5EF4-FFF2-40B4-BE49-F238E27FC236}">
                <a16:creationId xmlns:a16="http://schemas.microsoft.com/office/drawing/2014/main" id="{91E8E94D-D550-474F-B100-EE72CC4657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12" r="35448"/>
          <a:stretch/>
        </p:blipFill>
        <p:spPr bwMode="auto">
          <a:xfrm>
            <a:off x="688434" y="-9525"/>
            <a:ext cx="4129822" cy="6867525"/>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6">
            <a:extLst>
              <a:ext uri="{FF2B5EF4-FFF2-40B4-BE49-F238E27FC236}">
                <a16:creationId xmlns:a16="http://schemas.microsoft.com/office/drawing/2014/main" id="{5402222E-F041-43A0-81BC-1B3F2EF76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5195727" y="2286001"/>
            <a:ext cx="6335338" cy="3593591"/>
          </a:xfrm>
        </p:spPr>
        <p:txBody>
          <a:bodyPr>
            <a:normAutofit/>
          </a:bodyPr>
          <a:lstStyle/>
          <a:p>
            <a:pPr>
              <a:lnSpc>
                <a:spcPct val="100000"/>
              </a:lnSpc>
            </a:pPr>
            <a:r>
              <a:rPr lang="en-GB" dirty="0"/>
              <a:t>Upload your finished Career Plan to your </a:t>
            </a:r>
            <a:r>
              <a:rPr lang="en-GB" dirty="0" err="1"/>
              <a:t>Wix</a:t>
            </a:r>
            <a:r>
              <a:rPr lang="en-GB" dirty="0"/>
              <a:t>/</a:t>
            </a:r>
            <a:r>
              <a:rPr lang="en-GB" dirty="0" err="1"/>
              <a:t>Wordpress</a:t>
            </a:r>
            <a:r>
              <a:rPr lang="en-GB" dirty="0"/>
              <a:t> site and submit via Teams.</a:t>
            </a:r>
            <a:endParaRPr lang="en-GB" b="1" dirty="0">
              <a:highlight>
                <a:srgbClr val="FFFF00"/>
              </a:highlight>
            </a:endParaRPr>
          </a:p>
          <a:p>
            <a:pPr>
              <a:lnSpc>
                <a:spcPct val="100000"/>
              </a:lnSpc>
            </a:pPr>
            <a:r>
              <a:rPr lang="en-GB" dirty="0"/>
              <a:t>Complete the mock interview and answer the questions before next week’s session.</a:t>
            </a:r>
          </a:p>
          <a:p>
            <a:pPr marL="0" indent="0">
              <a:lnSpc>
                <a:spcPct val="100000"/>
              </a:lnSpc>
              <a:buNone/>
            </a:pPr>
            <a:endParaRPr lang="en-US" dirty="0"/>
          </a:p>
        </p:txBody>
      </p:sp>
      <p:sp>
        <p:nvSpPr>
          <p:cNvPr id="73" name="Rectangle 72">
            <a:extLst>
              <a:ext uri="{FF2B5EF4-FFF2-40B4-BE49-F238E27FC236}">
                <a16:creationId xmlns:a16="http://schemas.microsoft.com/office/drawing/2014/main" id="{B80D28A2-8EA4-4EF0-9056-3BDAA7290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54395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
  <TotalTime>436</TotalTime>
  <Words>721</Words>
  <Application>Microsoft Macintosh PowerPoint</Application>
  <PresentationFormat>Widescreen</PresentationFormat>
  <Paragraphs>64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MT</vt:lpstr>
      <vt:lpstr>Impact</vt:lpstr>
      <vt:lpstr>Badge</vt:lpstr>
      <vt:lpstr>INTERVIEW SUCCESS</vt:lpstr>
      <vt:lpstr>Homework reminder</vt:lpstr>
      <vt:lpstr>Today’s lesson</vt:lpstr>
      <vt:lpstr>Creative Access</vt:lpstr>
      <vt:lpstr>Interview Tips</vt:lpstr>
      <vt:lpstr>Interview - Advanced</vt:lpstr>
      <vt:lpstr>Mock Interview</vt:lpstr>
      <vt:lpstr>The Mock Interview</vt:lpstr>
      <vt:lpstr>The Mock Interview</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creation</dc:title>
  <dc:creator>Falconer, Karl (k.falconer270@canterbury.ac.uk)</dc:creator>
  <cp:lastModifiedBy>Karl Falconer</cp:lastModifiedBy>
  <cp:revision>28</cp:revision>
  <dcterms:created xsi:type="dcterms:W3CDTF">2021-01-11T12:47:38Z</dcterms:created>
  <dcterms:modified xsi:type="dcterms:W3CDTF">2021-02-01T12:57:03Z</dcterms:modified>
</cp:coreProperties>
</file>