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57" r:id="rId5"/>
    <p:sldId id="263" r:id="rId6"/>
    <p:sldId id="266" r:id="rId7"/>
    <p:sldId id="268" r:id="rId8"/>
    <p:sldId id="269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34"/>
    <p:restoredTop sz="95118"/>
  </p:normalViewPr>
  <p:slideViewPr>
    <p:cSldViewPr snapToGrid="0" snapToObjects="1">
      <p:cViewPr>
        <p:scale>
          <a:sx n="75" d="100"/>
          <a:sy n="75" d="100"/>
        </p:scale>
        <p:origin x="177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v=P74oHhU5MDk&amp;t=2480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volvepolitics.com/bbc-chiefs-say-its-wrong-to-expose-boris-johnsons-lies-because-it-undermines-trust-in-democracy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twitter.com/amolrajan/status/134891237369284608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tethemrightonline.com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news/entertainment-arts-5556166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iplayer/episodes/m000kxw1/the-rise-of-the-murdoch-dynasty" TargetMode="External"/><Relationship Id="rId2" Type="http://schemas.openxmlformats.org/officeDocument/2006/relationships/hyperlink" Target="https://www.theguardian.com/media/2020/dec/01/rupert-murdochs-news-uk-tv-channel-given-approval-to-launch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M8fFOFZAkjU" TargetMode="External"/><Relationship Id="rId4" Type="http://schemas.openxmlformats.org/officeDocument/2006/relationships/hyperlink" Target="https://www.youtube.com/watch?v=P74oHhU5MDk&amp;t=2483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395AD-7086-0942-8029-47BA3B8CE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791" y="2782778"/>
            <a:ext cx="10318418" cy="1533728"/>
          </a:xfrm>
        </p:spPr>
        <p:txBody>
          <a:bodyPr/>
          <a:lstStyle/>
          <a:p>
            <a:r>
              <a:rPr lang="en-US" sz="7200" dirty="0"/>
              <a:t>Quoting</a:t>
            </a:r>
            <a:br>
              <a:rPr lang="en-US" sz="7200" dirty="0"/>
            </a:br>
            <a:r>
              <a:rPr lang="en-US" sz="7200" dirty="0"/>
              <a:t>and</a:t>
            </a:r>
            <a:br>
              <a:rPr lang="en-US" sz="7200" dirty="0"/>
            </a:br>
            <a:r>
              <a:rPr lang="en-US" sz="7200" dirty="0"/>
              <a:t>referencing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C812BC9-813B-2440-A666-3BD63FB4FC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94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71A48-7A4C-2648-A478-B3A84BB1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5323294" cy="1640894"/>
          </a:xfrm>
        </p:spPr>
        <p:txBody>
          <a:bodyPr anchor="t">
            <a:normAutofit/>
          </a:bodyPr>
          <a:lstStyle/>
          <a:p>
            <a:r>
              <a:rPr lang="en-US" sz="4000" dirty="0"/>
              <a:t>Homework reminder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F1E18-495B-8C49-9836-C7428EBE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1842775"/>
            <a:ext cx="4365350" cy="4890534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Continue your Key Words Blog with the words from this week.</a:t>
            </a:r>
          </a:p>
          <a:p>
            <a:pPr lvl="1"/>
            <a:r>
              <a:rPr lang="en-GB" dirty="0"/>
              <a:t>Anchor</a:t>
            </a:r>
          </a:p>
          <a:p>
            <a:pPr lvl="1"/>
            <a:r>
              <a:rPr lang="en-GB" dirty="0"/>
              <a:t>Left Wing / Right Wing</a:t>
            </a:r>
          </a:p>
          <a:p>
            <a:pPr lvl="1"/>
            <a:r>
              <a:rPr lang="en-GB" dirty="0"/>
              <a:t>Vox Pop</a:t>
            </a:r>
          </a:p>
          <a:p>
            <a:pPr lvl="1"/>
            <a:r>
              <a:rPr lang="en-GB" dirty="0"/>
              <a:t>Product Placement</a:t>
            </a:r>
          </a:p>
          <a:p>
            <a:pPr lvl="1"/>
            <a:r>
              <a:rPr lang="en-GB" dirty="0"/>
              <a:t>Quantitative</a:t>
            </a:r>
          </a:p>
          <a:p>
            <a:pPr lvl="1"/>
            <a:r>
              <a:rPr lang="en-GB" dirty="0"/>
              <a:t>Qualitative</a:t>
            </a:r>
          </a:p>
          <a:p>
            <a:pPr lvl="1"/>
            <a:r>
              <a:rPr lang="en-GB" dirty="0"/>
              <a:t>Secondary</a:t>
            </a:r>
          </a:p>
          <a:p>
            <a:pPr lvl="1"/>
            <a:r>
              <a:rPr lang="en-GB" dirty="0"/>
              <a:t>Primary</a:t>
            </a:r>
          </a:p>
          <a:p>
            <a:pPr lvl="1"/>
            <a:endParaRPr lang="en-GB" dirty="0"/>
          </a:p>
          <a:p>
            <a:endParaRPr lang="en-US" dirty="0"/>
          </a:p>
          <a:p>
            <a:r>
              <a:rPr lang="en-GB" dirty="0"/>
              <a:t>Watch the documentary Outfoxed and make notes in preparation for next week’s lecture. You can watch the documentary here: </a:t>
            </a:r>
            <a:r>
              <a:rPr lang="en-GB" dirty="0">
                <a:hlinkClick r:id="rId2"/>
              </a:rPr>
              <a:t>https://www.youtube.com/watch?v=P74oHhU5MDk&amp;t=2480s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Election Night 2020: In Praise of CNN's John King and the Magic Wall |  TVLine">
            <a:extLst>
              <a:ext uri="{FF2B5EF4-FFF2-40B4-BE49-F238E27FC236}">
                <a16:creationId xmlns:a16="http://schemas.microsoft.com/office/drawing/2014/main" id="{0337DE06-300D-1143-B545-C16E8F957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9" r="-1" b="-1"/>
          <a:stretch/>
        </p:blipFill>
        <p:spPr bwMode="auto">
          <a:xfrm>
            <a:off x="6574973" y="1842775"/>
            <a:ext cx="4628685" cy="431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395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6074FC-BE1A-A046-AE73-4C1AA8755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rmAutofit/>
          </a:bodyPr>
          <a:lstStyle/>
          <a:p>
            <a:r>
              <a:rPr lang="en-US" dirty="0"/>
              <a:t>The WEEK in media…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Freeform 22">
            <a:extLst>
              <a:ext uri="{FF2B5EF4-FFF2-40B4-BE49-F238E27FC236}">
                <a16:creationId xmlns:a16="http://schemas.microsoft.com/office/drawing/2014/main" id="{462DAB16-FC2D-400E-BB5D-1F4F137BB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" name="Content Placeholder 5">
            <a:hlinkClick r:id="rId2"/>
            <a:extLst>
              <a:ext uri="{FF2B5EF4-FFF2-40B4-BE49-F238E27FC236}">
                <a16:creationId xmlns:a16="http://schemas.microsoft.com/office/drawing/2014/main" id="{5672119F-5FF5-754F-8D96-64443C88F6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62535" y="1519958"/>
            <a:ext cx="4660900" cy="3594100"/>
          </a:xfrm>
        </p:spPr>
      </p:pic>
      <p:pic>
        <p:nvPicPr>
          <p:cNvPr id="8" name="Picture 7" descr="A person shaking hands with another person&#10;&#10;Description automatically generated with medium confidence">
            <a:hlinkClick r:id="rId4"/>
            <a:extLst>
              <a:ext uri="{FF2B5EF4-FFF2-40B4-BE49-F238E27FC236}">
                <a16:creationId xmlns:a16="http://schemas.microsoft.com/office/drawing/2014/main" id="{1D8D2396-F3A3-5249-82BD-35748FAAF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85" y="1519958"/>
            <a:ext cx="6170776" cy="34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5002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D5D6D-4F15-F549-B36B-6FA95B7E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en-US"/>
              <a:t>Conducting Research</a:t>
            </a:r>
          </a:p>
        </p:txBody>
      </p:sp>
      <p:pic>
        <p:nvPicPr>
          <p:cNvPr id="1028" name="Picture 4" descr="The BBC's anti-Corbyn bias shows it's not fit for purpose - Counterfire">
            <a:extLst>
              <a:ext uri="{FF2B5EF4-FFF2-40B4-BE49-F238E27FC236}">
                <a16:creationId xmlns:a16="http://schemas.microsoft.com/office/drawing/2014/main" id="{B86ECA61-B703-E649-AA0B-618DE6F916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2" r="11422" b="-1"/>
          <a:stretch/>
        </p:blipFill>
        <p:spPr bwMode="auto">
          <a:xfrm>
            <a:off x="661737" y="-1"/>
            <a:ext cx="4156518" cy="343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rump suffers the ultimate indignity: losing his Twitter account">
            <a:extLst>
              <a:ext uri="{FF2B5EF4-FFF2-40B4-BE49-F238E27FC236}">
                <a16:creationId xmlns:a16="http://schemas.microsoft.com/office/drawing/2014/main" id="{5FFB9A8E-30D4-F148-8C77-04D1DE5EA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95" b="-1"/>
          <a:stretch/>
        </p:blipFill>
        <p:spPr bwMode="auto">
          <a:xfrm>
            <a:off x="661737" y="3429000"/>
            <a:ext cx="415651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 6">
            <a:extLst>
              <a:ext uri="{FF2B5EF4-FFF2-40B4-BE49-F238E27FC236}">
                <a16:creationId xmlns:a16="http://schemas.microsoft.com/office/drawing/2014/main" id="{51EBC40F-6C27-4F1D-B4D6-323683330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3AF4-FA97-0C4A-8FB5-D673DB859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27" y="2286001"/>
            <a:ext cx="6335338" cy="3593591"/>
          </a:xfrm>
        </p:spPr>
        <p:txBody>
          <a:bodyPr>
            <a:normAutofit/>
          </a:bodyPr>
          <a:lstStyle/>
          <a:p>
            <a:r>
              <a:rPr lang="en-GB" dirty="0"/>
              <a:t>Work through the short questionnaire and complete the answers, after looking at the two articles on the previous page.</a:t>
            </a:r>
            <a:endParaRPr lang="en-GB"/>
          </a:p>
          <a:p>
            <a:r>
              <a:rPr lang="en-GB" dirty="0"/>
              <a:t>The results of the survey I have just asked you to complete mean that I have now conducted some </a:t>
            </a:r>
            <a:r>
              <a:rPr lang="en-GB" b="1" dirty="0"/>
              <a:t>primary</a:t>
            </a:r>
            <a:r>
              <a:rPr lang="en-GB" dirty="0"/>
              <a:t> research. I have collected both </a:t>
            </a:r>
            <a:r>
              <a:rPr lang="en-GB" b="1" dirty="0"/>
              <a:t>qualitative</a:t>
            </a:r>
            <a:r>
              <a:rPr lang="en-GB" dirty="0"/>
              <a:t> and </a:t>
            </a:r>
            <a:r>
              <a:rPr lang="en-GB" b="1" dirty="0"/>
              <a:t>quantitative</a:t>
            </a:r>
            <a:r>
              <a:rPr lang="en-GB" dirty="0"/>
              <a:t> data.</a:t>
            </a:r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2CE7192-9926-4B6A-A377-FB1A2628C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0139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 recipe for disaster: 4 research sources to avoid in your writing">
            <a:extLst>
              <a:ext uri="{FF2B5EF4-FFF2-40B4-BE49-F238E27FC236}">
                <a16:creationId xmlns:a16="http://schemas.microsoft.com/office/drawing/2014/main" id="{6D54404D-F3AE-454C-B4F7-D7D8FB57F7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1" r="25920" b="-1"/>
          <a:stretch/>
        </p:blipFill>
        <p:spPr bwMode="auto">
          <a:xfrm>
            <a:off x="7338646" y="10"/>
            <a:ext cx="485335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F6B08-5B5F-1E49-B907-483F3C08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Quoting and referencing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4A84D-5741-7442-B0A8-1FBDA6608246}"/>
              </a:ext>
            </a:extLst>
          </p:cNvPr>
          <p:cNvSpPr txBox="1"/>
          <p:nvPr/>
        </p:nvSpPr>
        <p:spPr>
          <a:xfrm>
            <a:off x="2584263" y="2012008"/>
            <a:ext cx="4196686" cy="433500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4572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example: Discussing the BBC license fee, the director general said, ‘it’s impossible for us to be impartial all the time.’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Similar to a quote, a reference is acknowledging that you have got information from somewhere else. This shows that you have used somebody else’s work and acknowledges where you got it from: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from a website or a book.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example: The BBC is supposed to be impartial. Joe Bloggs, in his book,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Public Service Broadcasting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describes, ‘the BBC comes under a lot of flack, but it is essential that we keep it,’ whereas Nigel Farage on his LBC show (16</a:t>
            </a:r>
            <a:r>
              <a:rPr lang="en-US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February 2020) described the license fee as, ‘the biggest waste of money in this country’s history.’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list of the places you got information from in an essay etc. This is normally presented at the end of an essay, arranged alphabetically by the author surname.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don’t need to remember how to reference everything: these websites help:</a:t>
            </a:r>
          </a:p>
          <a:p>
            <a:pPr marL="4572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https://www.citethemrightonline.com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5F2B3F-70E3-064B-8415-74EBECCCFEEC}"/>
              </a:ext>
            </a:extLst>
          </p:cNvPr>
          <p:cNvSpPr txBox="1"/>
          <p:nvPr/>
        </p:nvSpPr>
        <p:spPr>
          <a:xfrm>
            <a:off x="888801" y="2086099"/>
            <a:ext cx="1811894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Quote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E0F82E-5373-C740-B9E3-E725DEEA1D8E}"/>
              </a:ext>
            </a:extLst>
          </p:cNvPr>
          <p:cNvSpPr txBox="1"/>
          <p:nvPr/>
        </p:nvSpPr>
        <p:spPr>
          <a:xfrm>
            <a:off x="888801" y="4670974"/>
            <a:ext cx="1811894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Bibliography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2C8266-4B0A-CC4E-B4B8-F0D417988221}"/>
              </a:ext>
            </a:extLst>
          </p:cNvPr>
          <p:cNvSpPr txBox="1"/>
          <p:nvPr/>
        </p:nvSpPr>
        <p:spPr>
          <a:xfrm>
            <a:off x="888801" y="2831780"/>
            <a:ext cx="181189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Reference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4FD8A7-09F1-DF4B-BA41-FCFCF442106E}"/>
              </a:ext>
            </a:extLst>
          </p:cNvPr>
          <p:cNvSpPr txBox="1"/>
          <p:nvPr/>
        </p:nvSpPr>
        <p:spPr>
          <a:xfrm>
            <a:off x="881723" y="5764487"/>
            <a:ext cx="1811894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Help</a:t>
            </a:r>
          </a:p>
        </p:txBody>
      </p:sp>
    </p:spTree>
    <p:extLst>
      <p:ext uri="{BB962C8B-B14F-4D97-AF65-F5344CB8AC3E}">
        <p14:creationId xmlns:p14="http://schemas.microsoft.com/office/powerpoint/2010/main" val="3082395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22" grpId="0" animBg="1"/>
      <p:bldP spid="24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B5F5A-B0B0-9748-970D-DFD2E22BD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22527-34C2-6047-87AF-A78285BAD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Axlerod</a:t>
            </a:r>
            <a:r>
              <a:rPr lang="en-US" dirty="0"/>
              <a:t>, Brian, </a:t>
            </a:r>
            <a:r>
              <a:rPr lang="en-US" i="1" dirty="0"/>
              <a:t>British TV News: A Brief History</a:t>
            </a:r>
            <a:r>
              <a:rPr lang="en-US" dirty="0"/>
              <a:t> (Penguin, London, 1998)</a:t>
            </a:r>
          </a:p>
          <a:p>
            <a:r>
              <a:rPr lang="en-US" dirty="0"/>
              <a:t>Castle, Chris, ‘Sky sports is the best thing to happen since sliced bread,’ </a:t>
            </a:r>
            <a:r>
              <a:rPr lang="en-US" i="1" dirty="0"/>
              <a:t>The Sun</a:t>
            </a:r>
            <a:r>
              <a:rPr lang="en-US" dirty="0"/>
              <a:t>, 14</a:t>
            </a:r>
            <a:r>
              <a:rPr lang="en-US" baseline="30000" dirty="0"/>
              <a:t>th</a:t>
            </a:r>
            <a:r>
              <a:rPr lang="en-US" dirty="0"/>
              <a:t> February 2012 [https://l3media.home.blog/inside-media/] &lt;Accessed 16</a:t>
            </a:r>
            <a:r>
              <a:rPr lang="en-US" baseline="30000" dirty="0"/>
              <a:t>th</a:t>
            </a:r>
            <a:r>
              <a:rPr lang="en-US" dirty="0"/>
              <a:t> February 2020]</a:t>
            </a:r>
          </a:p>
          <a:p>
            <a:r>
              <a:rPr lang="en-US" dirty="0"/>
              <a:t>Coyle, Danny, </a:t>
            </a:r>
            <a:r>
              <a:rPr lang="en-US" i="1" dirty="0"/>
              <a:t>Jobs in Television</a:t>
            </a:r>
            <a:r>
              <a:rPr lang="en-US" dirty="0"/>
              <a:t> (Oxford University Press, Oxford, 2002)</a:t>
            </a:r>
          </a:p>
          <a:p>
            <a:r>
              <a:rPr lang="en-US" dirty="0" err="1"/>
              <a:t>Rajan</a:t>
            </a:r>
            <a:r>
              <a:rPr lang="en-US" dirty="0"/>
              <a:t>, Amol, ‘Who is Richard Sharp, the BBC’s new chairman?’ BBC News, &lt;</a:t>
            </a:r>
            <a:r>
              <a:rPr lang="en-US" dirty="0">
                <a:hlinkClick r:id="rId2"/>
              </a:rPr>
              <a:t>https://www.bbc.co.uk/news/entertainment-arts-55561667</a:t>
            </a:r>
            <a:r>
              <a:rPr lang="en-US" dirty="0"/>
              <a:t>&gt; [Accessed 16</a:t>
            </a:r>
            <a:r>
              <a:rPr lang="en-US" baseline="30000" dirty="0"/>
              <a:t>th</a:t>
            </a:r>
            <a:r>
              <a:rPr lang="en-US" dirty="0"/>
              <a:t> February 2020].</a:t>
            </a:r>
          </a:p>
        </p:txBody>
      </p:sp>
    </p:spTree>
    <p:extLst>
      <p:ext uri="{BB962C8B-B14F-4D97-AF65-F5344CB8AC3E}">
        <p14:creationId xmlns:p14="http://schemas.microsoft.com/office/powerpoint/2010/main" val="606549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B5F5A-B0B0-9748-970D-DFD2E22BD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plagiarism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22527-34C2-6047-87AF-A78285BAD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Plagiarism</a:t>
            </a:r>
            <a:r>
              <a:rPr lang="en-US" dirty="0"/>
              <a:t> is copying someone else’s work without acknowledging that it isn’t yours. It’s a bit like downloading a clip from </a:t>
            </a:r>
            <a:r>
              <a:rPr lang="en-US" dirty="0" err="1"/>
              <a:t>Youtube</a:t>
            </a:r>
            <a:r>
              <a:rPr lang="en-US" dirty="0"/>
              <a:t> and pretending it’s your own film. Plagiarism is banned by college as it is a form of cheating and can even result in legal action.  </a:t>
            </a:r>
            <a:r>
              <a:rPr lang="en-US" b="1" dirty="0"/>
              <a:t>This is why referencing your work effectively is essential.</a:t>
            </a:r>
          </a:p>
          <a:p>
            <a:r>
              <a:rPr lang="en-US" dirty="0"/>
              <a:t>Your submissions in college go through a piece of software called </a:t>
            </a:r>
            <a:r>
              <a:rPr lang="en-US" b="1" dirty="0" err="1"/>
              <a:t>TurnItIn</a:t>
            </a:r>
            <a:r>
              <a:rPr lang="en-US" dirty="0"/>
              <a:t> which compares your work and scans it for signs of plagiarism.</a:t>
            </a:r>
          </a:p>
        </p:txBody>
      </p:sp>
    </p:spTree>
    <p:extLst>
      <p:ext uri="{BB962C8B-B14F-4D97-AF65-F5344CB8AC3E}">
        <p14:creationId xmlns:p14="http://schemas.microsoft.com/office/powerpoint/2010/main" val="2497624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9A4F-13B8-1342-9483-6AE43709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 </a:t>
            </a:r>
            <a:r>
              <a:rPr lang="en-US" dirty="0" err="1"/>
              <a:t>uk</a:t>
            </a:r>
            <a:r>
              <a:rPr lang="en-US" dirty="0"/>
              <a:t> tv -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2D602-793B-DF41-9066-78B6D9FA1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07067"/>
            <a:ext cx="10178322" cy="511386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Marked Assignment</a:t>
            </a:r>
          </a:p>
          <a:p>
            <a:r>
              <a:rPr lang="en-US" dirty="0"/>
              <a:t>Last week you were asked to watch Outfoxed, the expose documentary about Fox TV, ran by Rupert Murdoch</a:t>
            </a:r>
          </a:p>
          <a:p>
            <a:r>
              <a:rPr lang="en-US" dirty="0"/>
              <a:t>Rupert Murdoch operates what is known as a </a:t>
            </a:r>
            <a:r>
              <a:rPr lang="en-US" b="1" dirty="0"/>
              <a:t>monopoly</a:t>
            </a:r>
            <a:r>
              <a:rPr lang="en-US" dirty="0"/>
              <a:t> – giving him a huge control over the world’s media. The whole of the UK newspaper landscape is owned by 5 billionaires.</a:t>
            </a:r>
          </a:p>
          <a:p>
            <a:r>
              <a:rPr lang="en-US" dirty="0"/>
              <a:t>Rupert Murdoch is about to launch a new TV channel in the UK. You must write </a:t>
            </a:r>
            <a:r>
              <a:rPr lang="en-US" b="1" dirty="0"/>
              <a:t>500 words</a:t>
            </a:r>
            <a:r>
              <a:rPr lang="en-US" dirty="0"/>
              <a:t> giving your thoughts on whether you think this is a good idea or not. Although this is an </a:t>
            </a:r>
            <a:r>
              <a:rPr lang="en-US" b="1" dirty="0"/>
              <a:t>opinion</a:t>
            </a:r>
            <a:r>
              <a:rPr lang="en-US" dirty="0"/>
              <a:t>, you must back up your argument with </a:t>
            </a:r>
            <a:r>
              <a:rPr lang="en-US" b="1" dirty="0"/>
              <a:t>facts</a:t>
            </a:r>
            <a:r>
              <a:rPr lang="en-US" dirty="0"/>
              <a:t>. You need to include </a:t>
            </a:r>
            <a:r>
              <a:rPr lang="en-US" b="1" dirty="0"/>
              <a:t>at least one quote</a:t>
            </a:r>
            <a:r>
              <a:rPr lang="en-US" dirty="0"/>
              <a:t>, and references from at least </a:t>
            </a:r>
            <a:r>
              <a:rPr lang="en-US" b="1" dirty="0"/>
              <a:t>two different sources</a:t>
            </a:r>
            <a:r>
              <a:rPr lang="en-US" dirty="0"/>
              <a:t>. You should include a bibliography. Deadline for this to be submitted and marked is Monday 25</a:t>
            </a:r>
            <a:r>
              <a:rPr lang="en-US" baseline="30000" dirty="0"/>
              <a:t>th</a:t>
            </a:r>
            <a:r>
              <a:rPr lang="en-US" dirty="0"/>
              <a:t> January 2021.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Some suggested places to research are below (you don’t have to use these):</a:t>
            </a:r>
          </a:p>
          <a:p>
            <a:r>
              <a:rPr lang="en-US" dirty="0">
                <a:hlinkClick r:id="rId2"/>
              </a:rPr>
              <a:t>https://www.theguardian.com/media/2020/dec/01/rupert-murdochs-news-uk-tv-channel-given-approval-to-launch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https://www.bbc.co.uk/iplayer/episodes/m000kxw1/the-rise-of-the-murdoch-dynasty</a:t>
            </a:r>
            <a:endParaRPr lang="en-US" dirty="0"/>
          </a:p>
          <a:p>
            <a:r>
              <a:rPr lang="en-US" dirty="0">
                <a:hlinkClick r:id="rId4"/>
              </a:rPr>
              <a:t>https://www.youtube.com/watch?v=P74oHhU5MDk&amp;t=2483s</a:t>
            </a:r>
            <a:endParaRPr lang="en-US" dirty="0"/>
          </a:p>
          <a:p>
            <a:r>
              <a:rPr lang="en-US" dirty="0">
                <a:hlinkClick r:id="rId5"/>
              </a:rPr>
              <a:t>https://www.youtube.com/watch?v=M8fFOFZAkjU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95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71A48-7A4C-2648-A478-B3A84BB1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645105"/>
            <a:ext cx="4357499" cy="1320855"/>
          </a:xfrm>
        </p:spPr>
        <p:txBody>
          <a:bodyPr>
            <a:normAutofit/>
          </a:bodyPr>
          <a:lstStyle/>
          <a:p>
            <a:r>
              <a:rPr lang="en-US" sz="4400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F1E18-495B-8C49-9836-C7428EBE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63595" cy="359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300"/>
              <a:t>Continue your Terminology Blog with the words from this week.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Plagiarism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Reference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Quote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Bibliography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Monopoly</a:t>
            </a:r>
          </a:p>
          <a:p>
            <a:pPr lvl="1">
              <a:lnSpc>
                <a:spcPct val="100000"/>
              </a:lnSpc>
            </a:pPr>
            <a:endParaRPr lang="en-GB" sz="1300"/>
          </a:p>
          <a:p>
            <a:pPr>
              <a:lnSpc>
                <a:spcPct val="100000"/>
              </a:lnSpc>
            </a:pPr>
            <a:endParaRPr lang="en-US" sz="1300"/>
          </a:p>
          <a:p>
            <a:pPr>
              <a:lnSpc>
                <a:spcPct val="100000"/>
              </a:lnSpc>
            </a:pPr>
            <a:r>
              <a:rPr lang="en-GB" sz="1300"/>
              <a:t>Complete the </a:t>
            </a:r>
            <a:r>
              <a:rPr lang="en-GB" sz="1300" b="1"/>
              <a:t>500 word written assignment</a:t>
            </a:r>
            <a:r>
              <a:rPr lang="en-GB" sz="1300"/>
              <a:t> and submit via Teams for next week. </a:t>
            </a:r>
            <a:br>
              <a:rPr lang="en-GB" sz="1300"/>
            </a:br>
            <a:r>
              <a:rPr lang="en-GB" sz="1300">
                <a:highlight>
                  <a:srgbClr val="FFFF00"/>
                </a:highlight>
              </a:rPr>
              <a:t>DEADLINE 25</a:t>
            </a:r>
            <a:r>
              <a:rPr lang="en-GB" sz="1300" baseline="30000">
                <a:highlight>
                  <a:srgbClr val="FFFF00"/>
                </a:highlight>
              </a:rPr>
              <a:t>th</a:t>
            </a:r>
            <a:r>
              <a:rPr lang="en-GB" sz="1300">
                <a:highlight>
                  <a:srgbClr val="FFFF00"/>
                </a:highlight>
              </a:rPr>
              <a:t> JANUARY 2021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300"/>
          </a:p>
        </p:txBody>
      </p:sp>
      <p:pic>
        <p:nvPicPr>
          <p:cNvPr id="2050" name="Picture 2" descr="News UK confirms launch of Fox News-style TV channel | The Drum">
            <a:extLst>
              <a:ext uri="{FF2B5EF4-FFF2-40B4-BE49-F238E27FC236}">
                <a16:creationId xmlns:a16="http://schemas.microsoft.com/office/drawing/2014/main" id="{2CF35D24-864C-8D4E-9212-E25E3702D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9" r="10961" b="1"/>
          <a:stretch/>
        </p:blipFill>
        <p:spPr bwMode="auto">
          <a:xfrm>
            <a:off x="6096000" y="580713"/>
            <a:ext cx="5414304" cy="540773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831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803</Words>
  <Application>Microsoft Macintosh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Impact</vt:lpstr>
      <vt:lpstr>Badge</vt:lpstr>
      <vt:lpstr>Quoting and referencing</vt:lpstr>
      <vt:lpstr>Homework reminder</vt:lpstr>
      <vt:lpstr>The WEEK in media…</vt:lpstr>
      <vt:lpstr>Conducting Research</vt:lpstr>
      <vt:lpstr>Quoting and referencing</vt:lpstr>
      <vt:lpstr>bibliography</vt:lpstr>
      <vt:lpstr>plagiarism</vt:lpstr>
      <vt:lpstr>News uk tv - Assignment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Media AGENDA</dc:title>
  <dc:creator>Karl Falconer</dc:creator>
  <cp:lastModifiedBy>Karl Falconer</cp:lastModifiedBy>
  <cp:revision>17</cp:revision>
  <dcterms:created xsi:type="dcterms:W3CDTF">2021-01-10T16:20:49Z</dcterms:created>
  <dcterms:modified xsi:type="dcterms:W3CDTF">2021-01-18T16:36:57Z</dcterms:modified>
</cp:coreProperties>
</file>