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63" r:id="rId5"/>
    <p:sldId id="270" r:id="rId6"/>
    <p:sldId id="266" r:id="rId7"/>
    <p:sldId id="268" r:id="rId8"/>
    <p:sldId id="269" r:id="rId9"/>
    <p:sldId id="271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82"/>
    <p:restoredTop sz="95118"/>
  </p:normalViewPr>
  <p:slideViewPr>
    <p:cSldViewPr snapToGrid="0" snapToObjects="1">
      <p:cViewPr varScale="1">
        <p:scale>
          <a:sx n="131" d="100"/>
          <a:sy n="131" d="100"/>
        </p:scale>
        <p:origin x="192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lNZZKvbJII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3nnNM5q0AI" TargetMode="External"/><Relationship Id="rId2" Type="http://schemas.openxmlformats.org/officeDocument/2006/relationships/hyperlink" Target="https://www.youtube.com/watch?v=-OZKOJ8_Bi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hyperlink" Target="https://www.youtube.com/watch?v=BBY4zUFxUj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95AD-7086-0942-8029-47BA3B8CE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791" y="2782778"/>
            <a:ext cx="10318418" cy="1533728"/>
          </a:xfrm>
        </p:spPr>
        <p:txBody>
          <a:bodyPr/>
          <a:lstStyle/>
          <a:p>
            <a:r>
              <a:rPr lang="en-US" sz="7200" dirty="0"/>
              <a:t>GENRE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C812BC9-813B-2440-A666-3BD63FB4F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Film types and styles</a:t>
            </a:r>
          </a:p>
        </p:txBody>
      </p:sp>
    </p:spTree>
    <p:extLst>
      <p:ext uri="{BB962C8B-B14F-4D97-AF65-F5344CB8AC3E}">
        <p14:creationId xmlns:p14="http://schemas.microsoft.com/office/powerpoint/2010/main" val="1182894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5751103" cy="1320855"/>
          </a:xfrm>
        </p:spPr>
        <p:txBody>
          <a:bodyPr>
            <a:normAutofit/>
          </a:bodyPr>
          <a:lstStyle/>
          <a:p>
            <a:r>
              <a:rPr lang="en-US" sz="4400" dirty="0"/>
              <a:t>Homework reminder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63595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300"/>
              <a:t>Continue your Terminology Blog with the words from this week.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Plagiarism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Reference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Quote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Bibliography</a:t>
            </a:r>
          </a:p>
          <a:p>
            <a:pPr lvl="1">
              <a:lnSpc>
                <a:spcPct val="100000"/>
              </a:lnSpc>
            </a:pPr>
            <a:r>
              <a:rPr lang="en-GB" sz="1300"/>
              <a:t>Monopoly</a:t>
            </a:r>
          </a:p>
          <a:p>
            <a:pPr lvl="1">
              <a:lnSpc>
                <a:spcPct val="100000"/>
              </a:lnSpc>
            </a:pPr>
            <a:endParaRPr lang="en-GB" sz="1300"/>
          </a:p>
          <a:p>
            <a:pPr>
              <a:lnSpc>
                <a:spcPct val="100000"/>
              </a:lnSpc>
            </a:pPr>
            <a:endParaRPr lang="en-US" sz="1300"/>
          </a:p>
          <a:p>
            <a:pPr>
              <a:lnSpc>
                <a:spcPct val="100000"/>
              </a:lnSpc>
            </a:pPr>
            <a:r>
              <a:rPr lang="en-GB" sz="1300"/>
              <a:t>Complete the </a:t>
            </a:r>
            <a:r>
              <a:rPr lang="en-GB" sz="1300" b="1"/>
              <a:t>500 word written assignment</a:t>
            </a:r>
            <a:r>
              <a:rPr lang="en-GB" sz="1300"/>
              <a:t> and submit via Teams for next week. </a:t>
            </a:r>
            <a:br>
              <a:rPr lang="en-GB" sz="1300"/>
            </a:br>
            <a:r>
              <a:rPr lang="en-GB" sz="1300">
                <a:highlight>
                  <a:srgbClr val="FFFF00"/>
                </a:highlight>
              </a:rPr>
              <a:t>DEADLINE 25</a:t>
            </a:r>
            <a:r>
              <a:rPr lang="en-GB" sz="1300" baseline="30000">
                <a:highlight>
                  <a:srgbClr val="FFFF00"/>
                </a:highlight>
              </a:rPr>
              <a:t>th</a:t>
            </a:r>
            <a:r>
              <a:rPr lang="en-GB" sz="1300">
                <a:highlight>
                  <a:srgbClr val="FFFF00"/>
                </a:highlight>
              </a:rPr>
              <a:t> JANUARY 2021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300"/>
          </a:p>
        </p:txBody>
      </p:sp>
      <p:pic>
        <p:nvPicPr>
          <p:cNvPr id="2050" name="Picture 2" descr="News UK confirms launch of Fox News-style TV channel | The Drum">
            <a:extLst>
              <a:ext uri="{FF2B5EF4-FFF2-40B4-BE49-F238E27FC236}">
                <a16:creationId xmlns:a16="http://schemas.microsoft.com/office/drawing/2014/main" id="{2CF35D24-864C-8D4E-9212-E25E3702D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9" r="10961" b="1"/>
          <a:stretch/>
        </p:blipFill>
        <p:spPr bwMode="auto">
          <a:xfrm>
            <a:off x="6096000" y="580713"/>
            <a:ext cx="5414304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831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5D6D-4F15-F549-B36B-6FA95B7E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 dirty="0"/>
              <a:t>What is genre?</a:t>
            </a:r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51EBC40F-6C27-4F1D-B4D6-323683330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2CE7192-9926-4B6A-A377-FB1A2628C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2" descr="The Watches from the Top Action Films – Robb Report">
            <a:extLst>
              <a:ext uri="{FF2B5EF4-FFF2-40B4-BE49-F238E27FC236}">
                <a16:creationId xmlns:a16="http://schemas.microsoft.com/office/drawing/2014/main" id="{210F418F-B862-B640-89BB-9AFFA78FD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41" y="1128451"/>
            <a:ext cx="2112691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r Bean returns in a new comedy film | OverSixty">
            <a:extLst>
              <a:ext uri="{FF2B5EF4-FFF2-40B4-BE49-F238E27FC236}">
                <a16:creationId xmlns:a16="http://schemas.microsoft.com/office/drawing/2014/main" id="{21FACFDB-F848-CC4F-809C-4BA419435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48" y="1128451"/>
            <a:ext cx="2417945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Mandalorian's second season premieres on October 30th - The Verge">
            <a:extLst>
              <a:ext uri="{FF2B5EF4-FFF2-40B4-BE49-F238E27FC236}">
                <a16:creationId xmlns:a16="http://schemas.microsoft.com/office/drawing/2014/main" id="{B713364C-3190-D241-A988-56FB72C83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09" y="1111133"/>
            <a:ext cx="1784209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y There are So Few Standout Traditional Fantasy Films These Days -  Cinelinx | Movies. Games. Geek Culture.">
            <a:extLst>
              <a:ext uri="{FF2B5EF4-FFF2-40B4-BE49-F238E27FC236}">
                <a16:creationId xmlns:a16="http://schemas.microsoft.com/office/drawing/2014/main" id="{69481EA0-3DC6-414E-B04C-783C81130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47" y="2452457"/>
            <a:ext cx="2293773" cy="128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4 Best Horror Movies of 2019 - Scariest New Films of 2019 Year">
            <a:extLst>
              <a:ext uri="{FF2B5EF4-FFF2-40B4-BE49-F238E27FC236}">
                <a16:creationId xmlns:a16="http://schemas.microsoft.com/office/drawing/2014/main" id="{FE3A30BB-3432-184A-A23B-47B6901CD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39" y="2457645"/>
            <a:ext cx="1970634" cy="131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1917 (2019) directed by Sam Mendes • Reviews, film + cast • Letterboxd">
            <a:extLst>
              <a:ext uri="{FF2B5EF4-FFF2-40B4-BE49-F238E27FC236}">
                <a16:creationId xmlns:a16="http://schemas.microsoft.com/office/drawing/2014/main" id="{1335378B-2BE6-974C-BDA9-2E419674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080" y="2451097"/>
            <a:ext cx="2355607" cy="13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xclusive New Look At Hugh Jackman In The Greatest Showman | Movies | Empire">
            <a:extLst>
              <a:ext uri="{FF2B5EF4-FFF2-40B4-BE49-F238E27FC236}">
                <a16:creationId xmlns:a16="http://schemas.microsoft.com/office/drawing/2014/main" id="{3E02D60C-65CB-BB47-ABDB-4C4161436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47" y="3859876"/>
            <a:ext cx="2355608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 new Love Actually sequel photo solves THAT Keira Knightley love triangle">
            <a:extLst>
              <a:ext uri="{FF2B5EF4-FFF2-40B4-BE49-F238E27FC236}">
                <a16:creationId xmlns:a16="http://schemas.microsoft.com/office/drawing/2014/main" id="{685EC066-64D6-BF41-A38B-34B808713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185" y="3877869"/>
            <a:ext cx="2017895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Gangster Squad movie review &amp; film summary (2012) | Roger Ebert">
            <a:extLst>
              <a:ext uri="{FF2B5EF4-FFF2-40B4-BE49-F238E27FC236}">
                <a16:creationId xmlns:a16="http://schemas.microsoft.com/office/drawing/2014/main" id="{6E2C0139-4487-0F4A-A39B-BF6EAF5BD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223" y="960947"/>
            <a:ext cx="2017895" cy="133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ow You Can Make Great TV and Movie Dramas">
            <a:extLst>
              <a:ext uri="{FF2B5EF4-FFF2-40B4-BE49-F238E27FC236}">
                <a16:creationId xmlns:a16="http://schemas.microsoft.com/office/drawing/2014/main" id="{01EC03E4-E4DF-9E46-A670-AB60BBC50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818" y="1111132"/>
            <a:ext cx="2120988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LA Times' Writer Stupidly Suggests That Hollywood is Making Too Many Animated  Films">
            <a:extLst>
              <a:ext uri="{FF2B5EF4-FFF2-40B4-BE49-F238E27FC236}">
                <a16:creationId xmlns:a16="http://schemas.microsoft.com/office/drawing/2014/main" id="{39EE9F51-6B43-124A-B416-C22E431FB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440" y="3877868"/>
            <a:ext cx="2567587" cy="14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arasite (2019) directed by Bong Joon-ho • Reviews, film + cast • Letterboxd">
            <a:extLst>
              <a:ext uri="{FF2B5EF4-FFF2-40B4-BE49-F238E27FC236}">
                <a16:creationId xmlns:a16="http://schemas.microsoft.com/office/drawing/2014/main" id="{366A01D8-15BD-E449-BFEE-0D281631C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194" y="2440897"/>
            <a:ext cx="2355608" cy="13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9 Favorite Western Film Scores - Film Score Click Track">
            <a:extLst>
              <a:ext uri="{FF2B5EF4-FFF2-40B4-BE49-F238E27FC236}">
                <a16:creationId xmlns:a16="http://schemas.microsoft.com/office/drawing/2014/main" id="{29851C88-6A9C-624E-AD5C-E833C8C1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243" y="3877870"/>
            <a:ext cx="2251098" cy="149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35 Best Romantic Movies of All Time - Best Dramas About Love">
            <a:extLst>
              <a:ext uri="{FF2B5EF4-FFF2-40B4-BE49-F238E27FC236}">
                <a16:creationId xmlns:a16="http://schemas.microsoft.com/office/drawing/2014/main" id="{E96C05E4-9992-F44A-B1E6-71D1B9BB3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74" y="5281980"/>
            <a:ext cx="2034482" cy="152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10 Braveheart inaccuracies: historical blunders in the Mel Gibson film  about the Wars of Scottish Independence | The Scotsman">
            <a:extLst>
              <a:ext uri="{FF2B5EF4-FFF2-40B4-BE49-F238E27FC236}">
                <a16:creationId xmlns:a16="http://schemas.microsoft.com/office/drawing/2014/main" id="{9C2771EE-21D4-8141-873C-5D7BEC7BD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974" y="5382702"/>
            <a:ext cx="2354517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Kidscreen » Archive » Animated TV &amp; film companies lacking female execs">
            <a:extLst>
              <a:ext uri="{FF2B5EF4-FFF2-40B4-BE49-F238E27FC236}">
                <a16:creationId xmlns:a16="http://schemas.microsoft.com/office/drawing/2014/main" id="{12C82C99-9018-4C45-9DE1-0733AF9D1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73" y="5393608"/>
            <a:ext cx="1838051" cy="137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50 best superhero movies of all time - Business Insider">
            <a:extLst>
              <a:ext uri="{FF2B5EF4-FFF2-40B4-BE49-F238E27FC236}">
                <a16:creationId xmlns:a16="http://schemas.microsoft.com/office/drawing/2014/main" id="{DA2215D7-55B9-024A-9B25-C640C2D8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899" y="5432971"/>
            <a:ext cx="2678349" cy="133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13956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F6B08-5B5F-1E49-B907-483F3C08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Sub-genre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4A84D-5741-7442-B0A8-1FBDA6608246}"/>
              </a:ext>
            </a:extLst>
          </p:cNvPr>
          <p:cNvSpPr txBox="1"/>
          <p:nvPr/>
        </p:nvSpPr>
        <p:spPr>
          <a:xfrm>
            <a:off x="496521" y="1272705"/>
            <a:ext cx="4196686" cy="4463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Some genres are so broad – Comedy, for example – that one category doesn’t seem enough to include all of the different types of film that we might think of as being funny.  In such cases, we use sub-genre to break this down further.</a:t>
            </a:r>
          </a:p>
          <a:p>
            <a:pPr marL="914400" lvl="1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Examples of comedy sub-genres include:</a:t>
            </a:r>
          </a:p>
          <a:p>
            <a:pPr marL="1371600" lvl="2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Sitcom</a:t>
            </a:r>
          </a:p>
          <a:p>
            <a:pPr marL="1371600" lvl="2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Slapstick</a:t>
            </a:r>
          </a:p>
          <a:p>
            <a:pPr marL="1371600" lvl="2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Deadpan</a:t>
            </a:r>
          </a:p>
          <a:p>
            <a:pPr marL="1371600" lvl="2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Children’s comedy</a:t>
            </a:r>
          </a:p>
        </p:txBody>
      </p:sp>
      <p:pic>
        <p:nvPicPr>
          <p:cNvPr id="2050" name="Picture 2" descr="BBC One - Mrs Brown's Boys">
            <a:extLst>
              <a:ext uri="{FF2B5EF4-FFF2-40B4-BE49-F238E27FC236}">
                <a16:creationId xmlns:a16="http://schemas.microsoft.com/office/drawing/2014/main" id="{39241A42-5B68-1C45-8BDD-6C7809B61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131" y="3193679"/>
            <a:ext cx="4288247" cy="241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view: Ricky Gervais brilliantly balances humor, melancholy in Netflix's 'After  Life' | WTOP">
            <a:extLst>
              <a:ext uri="{FF2B5EF4-FFF2-40B4-BE49-F238E27FC236}">
                <a16:creationId xmlns:a16="http://schemas.microsoft.com/office/drawing/2014/main" id="{BEAF79B8-C789-5B49-8E4D-DE95D68EA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135" y="282727"/>
            <a:ext cx="4218243" cy="281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41B7E8-524E-AA4B-AE97-8F0B395A12CF}"/>
              </a:ext>
            </a:extLst>
          </p:cNvPr>
          <p:cNvSpPr txBox="1"/>
          <p:nvPr/>
        </p:nvSpPr>
        <p:spPr>
          <a:xfrm>
            <a:off x="5259831" y="5736312"/>
            <a:ext cx="6247989" cy="1029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example, Afterlife (Netflix) and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Mrs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Brown’s Boys (BBC) are wildly different in style and tone. One is slapstick and the other is deadpan. However, both are also part of the comedy sub-genre of Sitcoms.</a:t>
            </a:r>
          </a:p>
        </p:txBody>
      </p:sp>
    </p:spTree>
    <p:extLst>
      <p:ext uri="{BB962C8B-B14F-4D97-AF65-F5344CB8AC3E}">
        <p14:creationId xmlns:p14="http://schemas.microsoft.com/office/powerpoint/2010/main" val="3082395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F6B08-5B5F-1E49-B907-483F3C08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959797" cy="9286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Why do we use genre?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group of men walk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EDA5A6CA-00DD-DC44-B5F7-FA3BF75F4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55" y="1366703"/>
            <a:ext cx="4140200" cy="2717800"/>
          </a:xfrm>
          <a:prstGeom prst="rect">
            <a:avLst/>
          </a:prstGeom>
        </p:spPr>
      </p:pic>
      <p:pic>
        <p:nvPicPr>
          <p:cNvPr id="8" name="Picture 7" descr="A green screen with white text&#10;&#10;Description automatically generated with low confidence">
            <a:extLst>
              <a:ext uri="{FF2B5EF4-FFF2-40B4-BE49-F238E27FC236}">
                <a16:creationId xmlns:a16="http://schemas.microsoft.com/office/drawing/2014/main" id="{18236840-1218-7347-89A6-246C05795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55" y="4221804"/>
            <a:ext cx="4147160" cy="21425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15A99D-DC93-ED4F-8878-DA471B54B5E5}"/>
              </a:ext>
            </a:extLst>
          </p:cNvPr>
          <p:cNvSpPr txBox="1"/>
          <p:nvPr/>
        </p:nvSpPr>
        <p:spPr>
          <a:xfrm>
            <a:off x="5214436" y="1311007"/>
            <a:ext cx="4196686" cy="4463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Genre is an easy way to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categorise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films. Film advertisers use this to help sell us films they know we might like. With the rise of streaming services, this is becoming increasingly likely.</a:t>
            </a:r>
          </a:p>
          <a:p>
            <a:pPr marL="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Films are talked about and awarded based on their genre: for example, there is an Oscar for Best Musical. Genre sets expectations which we hope the movie will meet.</a:t>
            </a:r>
          </a:p>
        </p:txBody>
      </p:sp>
    </p:spTree>
    <p:extLst>
      <p:ext uri="{BB962C8B-B14F-4D97-AF65-F5344CB8AC3E}">
        <p14:creationId xmlns:p14="http://schemas.microsoft.com/office/powerpoint/2010/main" val="714859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op 10 Countdown: Disney-Pixar Films – Jury's Out">
            <a:extLst>
              <a:ext uri="{FF2B5EF4-FFF2-40B4-BE49-F238E27FC236}">
                <a16:creationId xmlns:a16="http://schemas.microsoft.com/office/drawing/2014/main" id="{FCAAB31D-57A1-F547-9E2A-B90588A9F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" r="22134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9613" y="0"/>
            <a:ext cx="11482387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B5F5A-B0B0-9748-970D-DFD2E22B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Critiques of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2527-34C2-6047-87AF-A78285BAD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59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we only watch what we know we’ll like, how do we ever discover something new? Also, as we have seen, many genres are contradictory, overlapping, out of date </a:t>
            </a:r>
            <a:r>
              <a:rPr lang="en-US" dirty="0" err="1"/>
              <a:t>etc</a:t>
            </a:r>
            <a:r>
              <a:rPr lang="en-US" dirty="0"/>
              <a:t>, so does genre even work as an accurate way of </a:t>
            </a:r>
            <a:r>
              <a:rPr lang="en-US" dirty="0" err="1"/>
              <a:t>categorising</a:t>
            </a:r>
            <a:r>
              <a:rPr lang="en-US" dirty="0"/>
              <a:t> films?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Some studios have become so refined at making their own types of movie that they could be said to be a genre in their own right. For example, the films of Pixar, Studio Ghibli, Disney or Marvel are easily identifiable.</a:t>
            </a:r>
          </a:p>
        </p:txBody>
      </p:sp>
    </p:spTree>
    <p:extLst>
      <p:ext uri="{BB962C8B-B14F-4D97-AF65-F5344CB8AC3E}">
        <p14:creationId xmlns:p14="http://schemas.microsoft.com/office/powerpoint/2010/main" val="606549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52565-17B2-4772-AA61-0C61177763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53" r="36208" b="-1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9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B5F5A-B0B0-9748-970D-DFD2E22B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dirty="0"/>
              <a:t>How do we </a:t>
            </a:r>
            <a:r>
              <a:rPr lang="en-US" dirty="0" err="1"/>
              <a:t>recognise</a:t>
            </a:r>
            <a:r>
              <a:rPr lang="en-US" dirty="0"/>
              <a:t> genre?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2527-34C2-6047-87AF-A78285BAD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1"/>
            <a:ext cx="6015897" cy="3593591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We understand genre by looking out for signs that tell us the type of film this is. These are signs we come to expect from films of that type.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For example, in a horror film, we might expect to see blood, dark scenes, death etc. In a musical, we’d expect to see bright </a:t>
            </a:r>
            <a:r>
              <a:rPr lang="en-US" sz="1400" dirty="0" err="1"/>
              <a:t>colours</a:t>
            </a:r>
            <a:r>
              <a:rPr lang="en-US" sz="1400" dirty="0"/>
              <a:t>, a happy ending, people singing.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These identifiable features are called </a:t>
            </a:r>
            <a:r>
              <a:rPr lang="en-US" sz="1400" b="1" dirty="0"/>
              <a:t>Tropes</a:t>
            </a:r>
            <a:r>
              <a:rPr lang="en-US" sz="1400" dirty="0"/>
              <a:t>. Tropes are the things we look for that tell us what kind of film we’re watching.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When a film sticks to the expectations of a genre, we say that it </a:t>
            </a:r>
            <a:r>
              <a:rPr lang="en-US" sz="1400" b="1" dirty="0"/>
              <a:t>Conforms </a:t>
            </a:r>
            <a:r>
              <a:rPr lang="en-US" sz="1400" dirty="0"/>
              <a:t>to expectations. The Saw movies conform to the expectations of the Horror genre, for example.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When a film isn’t quite what we might expect from a certain genre, we say that it </a:t>
            </a:r>
            <a:r>
              <a:rPr lang="en-US" sz="1400" b="1" dirty="0"/>
              <a:t>Subverts </a:t>
            </a:r>
            <a:r>
              <a:rPr lang="en-US" sz="1400" dirty="0"/>
              <a:t>expectations.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dirty="0"/>
              <a:t>Watch the clip below from Logan and list as many Tropes as you can from the Superhero genre. Does the clip conform or subvert your expectations? </a:t>
            </a:r>
            <a:r>
              <a:rPr lang="en-GB" sz="1400" dirty="0">
                <a:hlinkClick r:id="rId3"/>
              </a:rPr>
              <a:t>https://www.youtube.com/watch?v=HlNZZKvbJII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762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A9A4F-13B8-1342-9483-6AE43709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5527033" cy="1492132"/>
          </a:xfrm>
        </p:spPr>
        <p:txBody>
          <a:bodyPr>
            <a:normAutofit/>
          </a:bodyPr>
          <a:lstStyle/>
          <a:p>
            <a:r>
              <a:rPr lang="en-US" dirty="0"/>
              <a:t>Genres change over time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2D602-793B-DF41-9066-78B6D9FA1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1"/>
            <a:ext cx="5527033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solidFill>
                  <a:schemeClr val="tx1"/>
                </a:solidFill>
              </a:rPr>
              <a:t>A horror film from the 1940’s would probably not seem very scary to us now. This is because genres change and develop over time.</a:t>
            </a:r>
          </a:p>
          <a:p>
            <a:pPr lvl="1">
              <a:lnSpc>
                <a:spcPct val="100000"/>
              </a:lnSpc>
            </a:pPr>
            <a:r>
              <a:rPr lang="en-GB" sz="1300">
                <a:solidFill>
                  <a:schemeClr val="tx1"/>
                </a:solidFill>
              </a:rPr>
              <a:t>Batman 1966: </a:t>
            </a:r>
            <a:r>
              <a:rPr lang="en-GB" sz="1300">
                <a:solidFill>
                  <a:schemeClr val="tx1"/>
                </a:solidFill>
                <a:hlinkClick r:id="rId2"/>
              </a:rPr>
              <a:t>https://www.youtube.com/watch?v=-OZKOJ8_Big</a:t>
            </a:r>
            <a:endParaRPr lang="en-GB" sz="130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1300">
                <a:solidFill>
                  <a:schemeClr val="tx1"/>
                </a:solidFill>
              </a:rPr>
              <a:t>The Dark Knight: </a:t>
            </a:r>
            <a:r>
              <a:rPr lang="en-GB" sz="1300">
                <a:solidFill>
                  <a:schemeClr val="tx1"/>
                </a:solidFill>
                <a:hlinkClick r:id="rId3"/>
              </a:rPr>
              <a:t>https://www.youtube.com/watch?v=u3nnNM5q0AI</a:t>
            </a:r>
            <a:endParaRPr lang="en-GB" sz="130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1300">
                <a:solidFill>
                  <a:schemeClr val="tx1"/>
                </a:solidFill>
              </a:rPr>
              <a:t>Joker: </a:t>
            </a:r>
            <a:r>
              <a:rPr lang="en-GB" sz="1300">
                <a:solidFill>
                  <a:schemeClr val="tx1"/>
                </a:solidFill>
                <a:hlinkClick r:id="rId4"/>
              </a:rPr>
              <a:t>https://www.youtube.com/watch?v=BBY4zUFxUjA</a:t>
            </a:r>
            <a:endParaRPr lang="en-GB" sz="13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13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300">
                <a:solidFill>
                  <a:schemeClr val="tx1"/>
                </a:solidFill>
              </a:rPr>
              <a:t>If a genre does not develop, it may stop being relevant. We call this a </a:t>
            </a:r>
            <a:r>
              <a:rPr lang="en-US" sz="1300" b="1">
                <a:solidFill>
                  <a:schemeClr val="tx1"/>
                </a:solidFill>
              </a:rPr>
              <a:t>dead genre</a:t>
            </a:r>
            <a:r>
              <a:rPr lang="en-US" sz="130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n-US" sz="1300">
                <a:solidFill>
                  <a:schemeClr val="tx1"/>
                </a:solidFill>
              </a:rPr>
              <a:t>A dead genre can be revived. For example, after a string of low-budget, cheesy fantasy films, </a:t>
            </a:r>
            <a:r>
              <a:rPr lang="en-US" sz="1300" i="1">
                <a:solidFill>
                  <a:schemeClr val="tx1"/>
                </a:solidFill>
              </a:rPr>
              <a:t>The Lord of the Rings </a:t>
            </a:r>
            <a:r>
              <a:rPr lang="en-US" sz="1300">
                <a:solidFill>
                  <a:schemeClr val="tx1"/>
                </a:solidFill>
              </a:rPr>
              <a:t>revitalized the fantasy genre which led to its huge surge in popularity in recent years with shows such as </a:t>
            </a:r>
            <a:r>
              <a:rPr lang="en-US" sz="1300" i="1">
                <a:solidFill>
                  <a:schemeClr val="tx1"/>
                </a:solidFill>
              </a:rPr>
              <a:t>Game of Thrones</a:t>
            </a:r>
            <a:r>
              <a:rPr lang="en-US" sz="130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3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30" name="Picture 10" descr="Boromir | The One Wiki to Rule Them All | Fandom">
            <a:extLst>
              <a:ext uri="{FF2B5EF4-FFF2-40B4-BE49-F238E27FC236}">
                <a16:creationId xmlns:a16="http://schemas.microsoft.com/office/drawing/2014/main" id="{1D9907F3-32C2-B745-9F64-C1E1E9685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0402" y="304177"/>
            <a:ext cx="3537020" cy="280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8" name="Picture 8" descr="Sean Bean reflects on his time as Ned Stark on Game of Thrones, the unaired  pilot, and more">
            <a:extLst>
              <a:ext uri="{FF2B5EF4-FFF2-40B4-BE49-F238E27FC236}">
                <a16:creationId xmlns:a16="http://schemas.microsoft.com/office/drawing/2014/main" id="{8029165E-05B9-1F44-BB53-8A9666D77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9827" y="3873793"/>
            <a:ext cx="3938170" cy="227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69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1CA554C0-ADB6-4579-BD4F-1CE25C47C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Fancy Footwork | The New Yorker">
            <a:extLst>
              <a:ext uri="{FF2B5EF4-FFF2-40B4-BE49-F238E27FC236}">
                <a16:creationId xmlns:a16="http://schemas.microsoft.com/office/drawing/2014/main" id="{82411D4D-C444-5E48-8EF9-96318A165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0" r="30070"/>
          <a:stretch/>
        </p:blipFill>
        <p:spPr bwMode="auto">
          <a:xfrm>
            <a:off x="-1" y="10"/>
            <a:ext cx="609597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hadwick Boseman's Last Performance: A First Look at 'Ma Rainey's Black  Bottom' - The New York Times">
            <a:extLst>
              <a:ext uri="{FF2B5EF4-FFF2-40B4-BE49-F238E27FC236}">
                <a16:creationId xmlns:a16="http://schemas.microsoft.com/office/drawing/2014/main" id="{62555B6F-1532-6B48-8AA8-BF5805E25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6095974" y="10"/>
            <a:ext cx="60960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7A9A4F-13B8-1342-9483-6AE43709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GUESS THE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2D602-793B-DF41-9066-78B6D9FA1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593591"/>
          </a:xfrm>
        </p:spPr>
        <p:txBody>
          <a:bodyPr>
            <a:normAutofit/>
          </a:bodyPr>
          <a:lstStyle/>
          <a:p>
            <a:r>
              <a:rPr lang="en-GB"/>
              <a:t>For 15 minutes, work through some of the film trailers on the handout (available via the course website). Watch the trailers and see if you can identify the genre.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89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5323294" cy="1640894"/>
          </a:xfrm>
        </p:spPr>
        <p:txBody>
          <a:bodyPr anchor="t">
            <a:normAutofit/>
          </a:bodyPr>
          <a:lstStyle/>
          <a:p>
            <a:r>
              <a:rPr lang="en-US" sz="4000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1842775"/>
            <a:ext cx="4365350" cy="4890534"/>
          </a:xfrm>
        </p:spPr>
        <p:txBody>
          <a:bodyPr>
            <a:normAutofit/>
          </a:bodyPr>
          <a:lstStyle/>
          <a:p>
            <a:r>
              <a:rPr lang="en-GB" sz="1800" dirty="0"/>
              <a:t>Continue your Key Words Blog with the words from this week.</a:t>
            </a:r>
          </a:p>
          <a:p>
            <a:pPr lvl="1"/>
            <a:r>
              <a:rPr lang="en-GB" dirty="0"/>
              <a:t>Genre</a:t>
            </a:r>
          </a:p>
          <a:p>
            <a:pPr lvl="1"/>
            <a:r>
              <a:rPr lang="en-GB" dirty="0"/>
              <a:t>Sub-genre</a:t>
            </a:r>
          </a:p>
          <a:p>
            <a:pPr lvl="1"/>
            <a:r>
              <a:rPr lang="en-GB" dirty="0"/>
              <a:t>Trope</a:t>
            </a:r>
          </a:p>
          <a:p>
            <a:pPr lvl="1"/>
            <a:r>
              <a:rPr lang="en-GB" dirty="0"/>
              <a:t>Conform</a:t>
            </a:r>
          </a:p>
          <a:p>
            <a:pPr lvl="1"/>
            <a:r>
              <a:rPr lang="en-GB" dirty="0"/>
              <a:t>Subvert</a:t>
            </a:r>
          </a:p>
          <a:p>
            <a:endParaRPr lang="en-US" sz="1800" dirty="0"/>
          </a:p>
          <a:p>
            <a:r>
              <a:rPr lang="en-GB" sz="1800" dirty="0"/>
              <a:t>Think of your favourite film. Write 400 words about how it subverts and conforms the expectations of its particular genre. Remember to include a reference to the film itself.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Election Night 2020: In Praise of CNN's John King and the Magic Wall |  TVLine">
            <a:extLst>
              <a:ext uri="{FF2B5EF4-FFF2-40B4-BE49-F238E27FC236}">
                <a16:creationId xmlns:a16="http://schemas.microsoft.com/office/drawing/2014/main" id="{0337DE06-300D-1143-B545-C16E8F957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9" r="-1" b="-1"/>
          <a:stretch/>
        </p:blipFill>
        <p:spPr bwMode="auto">
          <a:xfrm>
            <a:off x="6574973" y="1842775"/>
            <a:ext cx="4628685" cy="431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395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756</Words>
  <Application>Microsoft Macintosh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Impact</vt:lpstr>
      <vt:lpstr>Badge</vt:lpstr>
      <vt:lpstr>GENRE</vt:lpstr>
      <vt:lpstr>Homework reminder</vt:lpstr>
      <vt:lpstr>What is genre?</vt:lpstr>
      <vt:lpstr>Sub-genre</vt:lpstr>
      <vt:lpstr>Why do we use genre?</vt:lpstr>
      <vt:lpstr>Critiques of genre</vt:lpstr>
      <vt:lpstr>How do we recognise genre?</vt:lpstr>
      <vt:lpstr>Genres change over time</vt:lpstr>
      <vt:lpstr>GUESS THE GENRE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Media AGENDA</dc:title>
  <dc:creator>Karl Falconer</dc:creator>
  <cp:lastModifiedBy>Falconer, Karl (k.falconer270@canterbury.ac.uk)</cp:lastModifiedBy>
  <cp:revision>31</cp:revision>
  <dcterms:created xsi:type="dcterms:W3CDTF">2021-01-10T16:20:49Z</dcterms:created>
  <dcterms:modified xsi:type="dcterms:W3CDTF">2021-01-25T13:41:38Z</dcterms:modified>
</cp:coreProperties>
</file>