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7" r:id="rId4"/>
    <p:sldId id="264" r:id="rId5"/>
    <p:sldId id="260" r:id="rId6"/>
    <p:sldId id="265" r:id="rId7"/>
    <p:sldId id="263" r:id="rId8"/>
    <p:sldId id="259"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41"/>
    <p:restoredTop sz="95118"/>
  </p:normalViewPr>
  <p:slideViewPr>
    <p:cSldViewPr snapToGrid="0" snapToObjects="1">
      <p:cViewPr varScale="1">
        <p:scale>
          <a:sx n="127" d="100"/>
          <a:sy n="127" d="100"/>
        </p:scale>
        <p:origin x="200"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GB"/>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1/5/21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1/5/21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1/5/21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1/5/21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1/5/21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1/5/21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GB"/>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1/5/21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GB"/>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1/5/21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1/5/21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l3mediahome.files.wordpress.com/2020/12/unit4.pdf"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express.co.uk/news/politics/1372193/Michel-Barnier-brexit-update-EU-meeting-Boris-Johnson-fishing-demands-latest?utm_source=traffic.outbrain&amp;utm_medium=traffic.outbrain&amp;utm_term=traffic.outbrain&amp;utm_content=traffic.outbrain&amp;utm_campaign=traffic.outbrain"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theguardian.com/world/2021/jan/05/covid-lockdown-in-england-likely-in-place-until-march-gove-warns"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95AD-7086-0942-8029-47BA3B8CE688}"/>
              </a:ext>
            </a:extLst>
          </p:cNvPr>
          <p:cNvSpPr>
            <a:spLocks noGrp="1"/>
          </p:cNvSpPr>
          <p:nvPr>
            <p:ph type="ctrTitle"/>
          </p:nvPr>
        </p:nvSpPr>
        <p:spPr>
          <a:xfrm>
            <a:off x="936791" y="644696"/>
            <a:ext cx="10318418" cy="4394988"/>
          </a:xfrm>
        </p:spPr>
        <p:txBody>
          <a:bodyPr/>
          <a:lstStyle/>
          <a:p>
            <a:r>
              <a:rPr lang="en-US" sz="7200" dirty="0"/>
              <a:t>The</a:t>
            </a:r>
            <a:br>
              <a:rPr lang="en-US" sz="7200" dirty="0"/>
            </a:br>
            <a:r>
              <a:rPr lang="en-US" sz="7200" dirty="0"/>
              <a:t>Media</a:t>
            </a:r>
            <a:br>
              <a:rPr lang="en-US" sz="7200" dirty="0"/>
            </a:br>
            <a:r>
              <a:rPr lang="en-US" sz="7200" dirty="0"/>
              <a:t>Industry</a:t>
            </a:r>
          </a:p>
        </p:txBody>
      </p:sp>
      <p:sp>
        <p:nvSpPr>
          <p:cNvPr id="3" name="Subtitle 2">
            <a:extLst>
              <a:ext uri="{FF2B5EF4-FFF2-40B4-BE49-F238E27FC236}">
                <a16:creationId xmlns:a16="http://schemas.microsoft.com/office/drawing/2014/main" id="{94B72F20-C16A-4741-BBAC-7A5B4F21CC52}"/>
              </a:ext>
            </a:extLst>
          </p:cNvPr>
          <p:cNvSpPr>
            <a:spLocks noGrp="1"/>
          </p:cNvSpPr>
          <p:nvPr>
            <p:ph type="subTitle" idx="1"/>
          </p:nvPr>
        </p:nvSpPr>
        <p:spPr/>
        <p:txBody>
          <a:bodyPr/>
          <a:lstStyle/>
          <a:p>
            <a:r>
              <a:rPr lang="en-US" dirty="0"/>
              <a:t>Research and context in media</a:t>
            </a:r>
          </a:p>
        </p:txBody>
      </p:sp>
    </p:spTree>
    <p:extLst>
      <p:ext uri="{BB962C8B-B14F-4D97-AF65-F5344CB8AC3E}">
        <p14:creationId xmlns:p14="http://schemas.microsoft.com/office/powerpoint/2010/main" val="1182894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5" name="Freeform 10">
            <a:extLst>
              <a:ext uri="{FF2B5EF4-FFF2-40B4-BE49-F238E27FC236}">
                <a16:creationId xmlns:a16="http://schemas.microsoft.com/office/drawing/2014/main" id="{B2993EF1-19E1-473A-8A3F-1D7B24951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765051" y="382385"/>
            <a:ext cx="6015897" cy="1492132"/>
          </a:xfrm>
        </p:spPr>
        <p:txBody>
          <a:bodyPr>
            <a:normAutofit/>
          </a:bodyPr>
          <a:lstStyle/>
          <a:p>
            <a:r>
              <a:rPr lang="en-US" dirty="0"/>
              <a:t>The Unit</a:t>
            </a:r>
          </a:p>
        </p:txBody>
      </p:sp>
      <p:sp>
        <p:nvSpPr>
          <p:cNvPr id="137" name="Rectangle 136">
            <a:extLst>
              <a:ext uri="{FF2B5EF4-FFF2-40B4-BE49-F238E27FC236}">
                <a16:creationId xmlns:a16="http://schemas.microsoft.com/office/drawing/2014/main" id="{F50C5101-CD9E-4E96-A827-ACA768C31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765051" y="2286001"/>
            <a:ext cx="6015897" cy="3593591"/>
          </a:xfrm>
        </p:spPr>
        <p:txBody>
          <a:bodyPr>
            <a:normAutofit/>
          </a:bodyPr>
          <a:lstStyle/>
          <a:p>
            <a:r>
              <a:rPr lang="en-US">
                <a:solidFill>
                  <a:schemeClr val="tx1">
                    <a:lumMod val="85000"/>
                    <a:lumOff val="15000"/>
                  </a:schemeClr>
                </a:solidFill>
              </a:rPr>
              <a:t>Assignment Brief: </a:t>
            </a:r>
            <a:r>
              <a:rPr lang="en-GB">
                <a:solidFill>
                  <a:schemeClr val="tx1">
                    <a:lumMod val="85000"/>
                    <a:lumOff val="15000"/>
                  </a:schemeClr>
                </a:solidFill>
                <a:hlinkClick r:id="rId2"/>
              </a:rPr>
              <a:t>https://l3mediahome.files.wordpress.com/2020/12/unit4.pdf</a:t>
            </a:r>
            <a:endParaRPr lang="en-GB">
              <a:solidFill>
                <a:schemeClr val="tx1">
                  <a:lumMod val="85000"/>
                  <a:lumOff val="15000"/>
                </a:schemeClr>
              </a:solidFill>
            </a:endParaRPr>
          </a:p>
          <a:p>
            <a:r>
              <a:rPr lang="en-GB">
                <a:solidFill>
                  <a:schemeClr val="tx1">
                    <a:lumMod val="85000"/>
                    <a:lumOff val="15000"/>
                  </a:schemeClr>
                </a:solidFill>
              </a:rPr>
              <a:t>Tasks:</a:t>
            </a:r>
          </a:p>
          <a:p>
            <a:pPr lvl="1"/>
            <a:r>
              <a:rPr lang="en-GB">
                <a:solidFill>
                  <a:schemeClr val="tx1">
                    <a:lumMod val="85000"/>
                    <a:lumOff val="15000"/>
                  </a:schemeClr>
                </a:solidFill>
              </a:rPr>
              <a:t>Key Terms Blog</a:t>
            </a:r>
          </a:p>
          <a:p>
            <a:pPr lvl="1"/>
            <a:r>
              <a:rPr lang="en-GB">
                <a:solidFill>
                  <a:schemeClr val="tx1">
                    <a:lumMod val="85000"/>
                    <a:lumOff val="15000"/>
                  </a:schemeClr>
                </a:solidFill>
              </a:rPr>
              <a:t>Licence Fee Writeup (500 words)</a:t>
            </a:r>
          </a:p>
          <a:p>
            <a:pPr lvl="1"/>
            <a:r>
              <a:rPr lang="en-GB">
                <a:solidFill>
                  <a:schemeClr val="tx1">
                    <a:lumMod val="85000"/>
                    <a:lumOff val="15000"/>
                  </a:schemeClr>
                </a:solidFill>
              </a:rPr>
              <a:t>Auteur Theory Presentation</a:t>
            </a:r>
          </a:p>
          <a:p>
            <a:endParaRPr lang="en-US">
              <a:solidFill>
                <a:schemeClr val="tx1">
                  <a:lumMod val="85000"/>
                  <a:lumOff val="15000"/>
                </a:schemeClr>
              </a:solidFill>
            </a:endParaRPr>
          </a:p>
          <a:p>
            <a:endParaRPr lang="en-US">
              <a:solidFill>
                <a:schemeClr val="tx1">
                  <a:lumMod val="85000"/>
                  <a:lumOff val="15000"/>
                </a:schemeClr>
              </a:solidFill>
            </a:endParaRPr>
          </a:p>
        </p:txBody>
      </p:sp>
      <p:sp>
        <p:nvSpPr>
          <p:cNvPr id="139" name="Freeform 22">
            <a:extLst>
              <a:ext uri="{FF2B5EF4-FFF2-40B4-BE49-F238E27FC236}">
                <a16:creationId xmlns:a16="http://schemas.microsoft.com/office/drawing/2014/main" id="{462DAB16-FC2D-400E-BB5D-1F4F137BB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flipH="1">
            <a:off x="6909478" y="0"/>
            <a:ext cx="5282519" cy="6858000"/>
          </a:xfrm>
          <a:custGeom>
            <a:avLst/>
            <a:gdLst>
              <a:gd name="connsiteX0" fmla="*/ 0 w 4992864"/>
              <a:gd name="connsiteY0" fmla="*/ 0 h 6858000"/>
              <a:gd name="connsiteX1" fmla="*/ 4813476 w 4992864"/>
              <a:gd name="connsiteY1" fmla="*/ 0 h 6858000"/>
              <a:gd name="connsiteX2" fmla="*/ 4818239 w 4992864"/>
              <a:gd name="connsiteY2" fmla="*/ 66675 h 6858000"/>
              <a:gd name="connsiteX3" fmla="*/ 4826176 w 4992864"/>
              <a:gd name="connsiteY3" fmla="*/ 122237 h 6858000"/>
              <a:gd name="connsiteX4" fmla="*/ 4835701 w 4992864"/>
              <a:gd name="connsiteY4" fmla="*/ 174625 h 6858000"/>
              <a:gd name="connsiteX5" fmla="*/ 4851576 w 4992864"/>
              <a:gd name="connsiteY5" fmla="*/ 217487 h 6858000"/>
              <a:gd name="connsiteX6" fmla="*/ 4867451 w 4992864"/>
              <a:gd name="connsiteY6" fmla="*/ 260350 h 6858000"/>
              <a:gd name="connsiteX7" fmla="*/ 4886501 w 4992864"/>
              <a:gd name="connsiteY7" fmla="*/ 296862 h 6858000"/>
              <a:gd name="connsiteX8" fmla="*/ 4905551 w 4992864"/>
              <a:gd name="connsiteY8" fmla="*/ 334962 h 6858000"/>
              <a:gd name="connsiteX9" fmla="*/ 4923014 w 4992864"/>
              <a:gd name="connsiteY9" fmla="*/ 369887 h 6858000"/>
              <a:gd name="connsiteX10" fmla="*/ 4940476 w 4992864"/>
              <a:gd name="connsiteY10" fmla="*/ 409575 h 6858000"/>
              <a:gd name="connsiteX11" fmla="*/ 4956351 w 4992864"/>
              <a:gd name="connsiteY11" fmla="*/ 450850 h 6858000"/>
              <a:gd name="connsiteX12" fmla="*/ 4970639 w 4992864"/>
              <a:gd name="connsiteY12" fmla="*/ 496887 h 6858000"/>
              <a:gd name="connsiteX13" fmla="*/ 4981751 w 4992864"/>
              <a:gd name="connsiteY13" fmla="*/ 546100 h 6858000"/>
              <a:gd name="connsiteX14" fmla="*/ 4989689 w 4992864"/>
              <a:gd name="connsiteY14" fmla="*/ 606425 h 6858000"/>
              <a:gd name="connsiteX15" fmla="*/ 4992864 w 4992864"/>
              <a:gd name="connsiteY15" fmla="*/ 673100 h 6858000"/>
              <a:gd name="connsiteX16" fmla="*/ 4989689 w 4992864"/>
              <a:gd name="connsiteY16" fmla="*/ 744537 h 6858000"/>
              <a:gd name="connsiteX17" fmla="*/ 4981751 w 4992864"/>
              <a:gd name="connsiteY17" fmla="*/ 801687 h 6858000"/>
              <a:gd name="connsiteX18" fmla="*/ 4970639 w 4992864"/>
              <a:gd name="connsiteY18" fmla="*/ 854075 h 6858000"/>
              <a:gd name="connsiteX19" fmla="*/ 4956351 w 4992864"/>
              <a:gd name="connsiteY19" fmla="*/ 901700 h 6858000"/>
              <a:gd name="connsiteX20" fmla="*/ 4940476 w 4992864"/>
              <a:gd name="connsiteY20" fmla="*/ 942975 h 6858000"/>
              <a:gd name="connsiteX21" fmla="*/ 4921426 w 4992864"/>
              <a:gd name="connsiteY21" fmla="*/ 981075 h 6858000"/>
              <a:gd name="connsiteX22" fmla="*/ 4902376 w 4992864"/>
              <a:gd name="connsiteY22" fmla="*/ 1017587 h 6858000"/>
              <a:gd name="connsiteX23" fmla="*/ 4883326 w 4992864"/>
              <a:gd name="connsiteY23" fmla="*/ 1055687 h 6858000"/>
              <a:gd name="connsiteX24" fmla="*/ 4865864 w 4992864"/>
              <a:gd name="connsiteY24" fmla="*/ 1095375 h 6858000"/>
              <a:gd name="connsiteX25" fmla="*/ 4848401 w 4992864"/>
              <a:gd name="connsiteY25" fmla="*/ 1136650 h 6858000"/>
              <a:gd name="connsiteX26" fmla="*/ 4834114 w 4992864"/>
              <a:gd name="connsiteY26" fmla="*/ 1182687 h 6858000"/>
              <a:gd name="connsiteX27" fmla="*/ 4824589 w 4992864"/>
              <a:gd name="connsiteY27" fmla="*/ 1235075 h 6858000"/>
              <a:gd name="connsiteX28" fmla="*/ 4815064 w 4992864"/>
              <a:gd name="connsiteY28" fmla="*/ 1295400 h 6858000"/>
              <a:gd name="connsiteX29" fmla="*/ 4813476 w 4992864"/>
              <a:gd name="connsiteY29" fmla="*/ 1363662 h 6858000"/>
              <a:gd name="connsiteX30" fmla="*/ 4815064 w 4992864"/>
              <a:gd name="connsiteY30" fmla="*/ 1431925 h 6858000"/>
              <a:gd name="connsiteX31" fmla="*/ 4824589 w 4992864"/>
              <a:gd name="connsiteY31" fmla="*/ 1492250 h 6858000"/>
              <a:gd name="connsiteX32" fmla="*/ 4834114 w 4992864"/>
              <a:gd name="connsiteY32" fmla="*/ 1544637 h 6858000"/>
              <a:gd name="connsiteX33" fmla="*/ 4848401 w 4992864"/>
              <a:gd name="connsiteY33" fmla="*/ 1589087 h 6858000"/>
              <a:gd name="connsiteX34" fmla="*/ 4865864 w 4992864"/>
              <a:gd name="connsiteY34" fmla="*/ 1631950 h 6858000"/>
              <a:gd name="connsiteX35" fmla="*/ 4883326 w 4992864"/>
              <a:gd name="connsiteY35" fmla="*/ 1671637 h 6858000"/>
              <a:gd name="connsiteX36" fmla="*/ 4902376 w 4992864"/>
              <a:gd name="connsiteY36" fmla="*/ 1708150 h 6858000"/>
              <a:gd name="connsiteX37" fmla="*/ 4921426 w 4992864"/>
              <a:gd name="connsiteY37" fmla="*/ 1743075 h 6858000"/>
              <a:gd name="connsiteX38" fmla="*/ 4940476 w 4992864"/>
              <a:gd name="connsiteY38" fmla="*/ 1782762 h 6858000"/>
              <a:gd name="connsiteX39" fmla="*/ 4956351 w 4992864"/>
              <a:gd name="connsiteY39" fmla="*/ 1824037 h 6858000"/>
              <a:gd name="connsiteX40" fmla="*/ 4970639 w 4992864"/>
              <a:gd name="connsiteY40" fmla="*/ 1870075 h 6858000"/>
              <a:gd name="connsiteX41" fmla="*/ 4981751 w 4992864"/>
              <a:gd name="connsiteY41" fmla="*/ 1922462 h 6858000"/>
              <a:gd name="connsiteX42" fmla="*/ 4989689 w 4992864"/>
              <a:gd name="connsiteY42" fmla="*/ 1982787 h 6858000"/>
              <a:gd name="connsiteX43" fmla="*/ 4992864 w 4992864"/>
              <a:gd name="connsiteY43" fmla="*/ 2051050 h 6858000"/>
              <a:gd name="connsiteX44" fmla="*/ 4989689 w 4992864"/>
              <a:gd name="connsiteY44" fmla="*/ 2119312 h 6858000"/>
              <a:gd name="connsiteX45" fmla="*/ 4981751 w 4992864"/>
              <a:gd name="connsiteY45" fmla="*/ 2179637 h 6858000"/>
              <a:gd name="connsiteX46" fmla="*/ 4970639 w 4992864"/>
              <a:gd name="connsiteY46" fmla="*/ 2232025 h 6858000"/>
              <a:gd name="connsiteX47" fmla="*/ 4956351 w 4992864"/>
              <a:gd name="connsiteY47" fmla="*/ 2278062 h 6858000"/>
              <a:gd name="connsiteX48" fmla="*/ 4940476 w 4992864"/>
              <a:gd name="connsiteY48" fmla="*/ 2319337 h 6858000"/>
              <a:gd name="connsiteX49" fmla="*/ 4921426 w 4992864"/>
              <a:gd name="connsiteY49" fmla="*/ 2359025 h 6858000"/>
              <a:gd name="connsiteX50" fmla="*/ 4902376 w 4992864"/>
              <a:gd name="connsiteY50" fmla="*/ 2395537 h 6858000"/>
              <a:gd name="connsiteX51" fmla="*/ 4883326 w 4992864"/>
              <a:gd name="connsiteY51" fmla="*/ 2433637 h 6858000"/>
              <a:gd name="connsiteX52" fmla="*/ 4865864 w 4992864"/>
              <a:gd name="connsiteY52" fmla="*/ 2471737 h 6858000"/>
              <a:gd name="connsiteX53" fmla="*/ 4848401 w 4992864"/>
              <a:gd name="connsiteY53" fmla="*/ 2513012 h 6858000"/>
              <a:gd name="connsiteX54" fmla="*/ 4834114 w 4992864"/>
              <a:gd name="connsiteY54" fmla="*/ 2560637 h 6858000"/>
              <a:gd name="connsiteX55" fmla="*/ 4824589 w 4992864"/>
              <a:gd name="connsiteY55" fmla="*/ 2613025 h 6858000"/>
              <a:gd name="connsiteX56" fmla="*/ 4815064 w 4992864"/>
              <a:gd name="connsiteY56" fmla="*/ 2671762 h 6858000"/>
              <a:gd name="connsiteX57" fmla="*/ 4813476 w 4992864"/>
              <a:gd name="connsiteY57" fmla="*/ 2741612 h 6858000"/>
              <a:gd name="connsiteX58" fmla="*/ 4815064 w 4992864"/>
              <a:gd name="connsiteY58" fmla="*/ 2809875 h 6858000"/>
              <a:gd name="connsiteX59" fmla="*/ 4824589 w 4992864"/>
              <a:gd name="connsiteY59" fmla="*/ 2868612 h 6858000"/>
              <a:gd name="connsiteX60" fmla="*/ 4834114 w 4992864"/>
              <a:gd name="connsiteY60" fmla="*/ 2922587 h 6858000"/>
              <a:gd name="connsiteX61" fmla="*/ 4848401 w 4992864"/>
              <a:gd name="connsiteY61" fmla="*/ 2967037 h 6858000"/>
              <a:gd name="connsiteX62" fmla="*/ 4865864 w 4992864"/>
              <a:gd name="connsiteY62" fmla="*/ 3009900 h 6858000"/>
              <a:gd name="connsiteX63" fmla="*/ 4883326 w 4992864"/>
              <a:gd name="connsiteY63" fmla="*/ 3046412 h 6858000"/>
              <a:gd name="connsiteX64" fmla="*/ 4902376 w 4992864"/>
              <a:gd name="connsiteY64" fmla="*/ 3084512 h 6858000"/>
              <a:gd name="connsiteX65" fmla="*/ 4921426 w 4992864"/>
              <a:gd name="connsiteY65" fmla="*/ 3121025 h 6858000"/>
              <a:gd name="connsiteX66" fmla="*/ 4940476 w 4992864"/>
              <a:gd name="connsiteY66" fmla="*/ 3160712 h 6858000"/>
              <a:gd name="connsiteX67" fmla="*/ 4956351 w 4992864"/>
              <a:gd name="connsiteY67" fmla="*/ 3201987 h 6858000"/>
              <a:gd name="connsiteX68" fmla="*/ 4970639 w 4992864"/>
              <a:gd name="connsiteY68" fmla="*/ 3248025 h 6858000"/>
              <a:gd name="connsiteX69" fmla="*/ 4981751 w 4992864"/>
              <a:gd name="connsiteY69" fmla="*/ 3300412 h 6858000"/>
              <a:gd name="connsiteX70" fmla="*/ 4989689 w 4992864"/>
              <a:gd name="connsiteY70" fmla="*/ 3360737 h 6858000"/>
              <a:gd name="connsiteX71" fmla="*/ 4992864 w 4992864"/>
              <a:gd name="connsiteY71" fmla="*/ 3427412 h 6858000"/>
              <a:gd name="connsiteX72" fmla="*/ 4989689 w 4992864"/>
              <a:gd name="connsiteY72" fmla="*/ 3497262 h 6858000"/>
              <a:gd name="connsiteX73" fmla="*/ 4981751 w 4992864"/>
              <a:gd name="connsiteY73" fmla="*/ 3557587 h 6858000"/>
              <a:gd name="connsiteX74" fmla="*/ 4970639 w 4992864"/>
              <a:gd name="connsiteY74" fmla="*/ 3609975 h 6858000"/>
              <a:gd name="connsiteX75" fmla="*/ 4956351 w 4992864"/>
              <a:gd name="connsiteY75" fmla="*/ 3656012 h 6858000"/>
              <a:gd name="connsiteX76" fmla="*/ 4940476 w 4992864"/>
              <a:gd name="connsiteY76" fmla="*/ 3697287 h 6858000"/>
              <a:gd name="connsiteX77" fmla="*/ 4921426 w 4992864"/>
              <a:gd name="connsiteY77" fmla="*/ 3736975 h 6858000"/>
              <a:gd name="connsiteX78" fmla="*/ 4883326 w 4992864"/>
              <a:gd name="connsiteY78" fmla="*/ 3811587 h 6858000"/>
              <a:gd name="connsiteX79" fmla="*/ 4865864 w 4992864"/>
              <a:gd name="connsiteY79" fmla="*/ 3848100 h 6858000"/>
              <a:gd name="connsiteX80" fmla="*/ 4848401 w 4992864"/>
              <a:gd name="connsiteY80" fmla="*/ 3890962 h 6858000"/>
              <a:gd name="connsiteX81" fmla="*/ 4834114 w 4992864"/>
              <a:gd name="connsiteY81" fmla="*/ 3935412 h 6858000"/>
              <a:gd name="connsiteX82" fmla="*/ 4824589 w 4992864"/>
              <a:gd name="connsiteY82" fmla="*/ 3987800 h 6858000"/>
              <a:gd name="connsiteX83" fmla="*/ 4815064 w 4992864"/>
              <a:gd name="connsiteY83" fmla="*/ 4048125 h 6858000"/>
              <a:gd name="connsiteX84" fmla="*/ 4813476 w 4992864"/>
              <a:gd name="connsiteY84" fmla="*/ 4116387 h 6858000"/>
              <a:gd name="connsiteX85" fmla="*/ 4815064 w 4992864"/>
              <a:gd name="connsiteY85" fmla="*/ 4186237 h 6858000"/>
              <a:gd name="connsiteX86" fmla="*/ 4824589 w 4992864"/>
              <a:gd name="connsiteY86" fmla="*/ 4244975 h 6858000"/>
              <a:gd name="connsiteX87" fmla="*/ 4834114 w 4992864"/>
              <a:gd name="connsiteY87" fmla="*/ 4297362 h 6858000"/>
              <a:gd name="connsiteX88" fmla="*/ 4848401 w 4992864"/>
              <a:gd name="connsiteY88" fmla="*/ 4343400 h 6858000"/>
              <a:gd name="connsiteX89" fmla="*/ 4865864 w 4992864"/>
              <a:gd name="connsiteY89" fmla="*/ 4386262 h 6858000"/>
              <a:gd name="connsiteX90" fmla="*/ 4883326 w 4992864"/>
              <a:gd name="connsiteY90" fmla="*/ 4424362 h 6858000"/>
              <a:gd name="connsiteX91" fmla="*/ 4921426 w 4992864"/>
              <a:gd name="connsiteY91" fmla="*/ 4498975 h 6858000"/>
              <a:gd name="connsiteX92" fmla="*/ 4940476 w 4992864"/>
              <a:gd name="connsiteY92" fmla="*/ 4537075 h 6858000"/>
              <a:gd name="connsiteX93" fmla="*/ 4956351 w 4992864"/>
              <a:gd name="connsiteY93" fmla="*/ 4579937 h 6858000"/>
              <a:gd name="connsiteX94" fmla="*/ 4970639 w 4992864"/>
              <a:gd name="connsiteY94" fmla="*/ 4625975 h 6858000"/>
              <a:gd name="connsiteX95" fmla="*/ 4981751 w 4992864"/>
              <a:gd name="connsiteY95" fmla="*/ 4678362 h 6858000"/>
              <a:gd name="connsiteX96" fmla="*/ 4989689 w 4992864"/>
              <a:gd name="connsiteY96" fmla="*/ 4738687 h 6858000"/>
              <a:gd name="connsiteX97" fmla="*/ 4992864 w 4992864"/>
              <a:gd name="connsiteY97" fmla="*/ 4806950 h 6858000"/>
              <a:gd name="connsiteX98" fmla="*/ 4989689 w 4992864"/>
              <a:gd name="connsiteY98" fmla="*/ 4875212 h 6858000"/>
              <a:gd name="connsiteX99" fmla="*/ 4981751 w 4992864"/>
              <a:gd name="connsiteY99" fmla="*/ 4935537 h 6858000"/>
              <a:gd name="connsiteX100" fmla="*/ 4970639 w 4992864"/>
              <a:gd name="connsiteY100" fmla="*/ 4987925 h 6858000"/>
              <a:gd name="connsiteX101" fmla="*/ 4956351 w 4992864"/>
              <a:gd name="connsiteY101" fmla="*/ 5033962 h 6858000"/>
              <a:gd name="connsiteX102" fmla="*/ 4940476 w 4992864"/>
              <a:gd name="connsiteY102" fmla="*/ 5075237 h 6858000"/>
              <a:gd name="connsiteX103" fmla="*/ 4921426 w 4992864"/>
              <a:gd name="connsiteY103" fmla="*/ 5114925 h 6858000"/>
              <a:gd name="connsiteX104" fmla="*/ 4902376 w 4992864"/>
              <a:gd name="connsiteY104" fmla="*/ 5149850 h 6858000"/>
              <a:gd name="connsiteX105" fmla="*/ 4883326 w 4992864"/>
              <a:gd name="connsiteY105" fmla="*/ 5186362 h 6858000"/>
              <a:gd name="connsiteX106" fmla="*/ 4865864 w 4992864"/>
              <a:gd name="connsiteY106" fmla="*/ 5226050 h 6858000"/>
              <a:gd name="connsiteX107" fmla="*/ 4848401 w 4992864"/>
              <a:gd name="connsiteY107" fmla="*/ 5268912 h 6858000"/>
              <a:gd name="connsiteX108" fmla="*/ 4834114 w 4992864"/>
              <a:gd name="connsiteY108" fmla="*/ 5313362 h 6858000"/>
              <a:gd name="connsiteX109" fmla="*/ 4824589 w 4992864"/>
              <a:gd name="connsiteY109" fmla="*/ 5365750 h 6858000"/>
              <a:gd name="connsiteX110" fmla="*/ 4815064 w 4992864"/>
              <a:gd name="connsiteY110" fmla="*/ 5426075 h 6858000"/>
              <a:gd name="connsiteX111" fmla="*/ 4813476 w 4992864"/>
              <a:gd name="connsiteY111" fmla="*/ 5494337 h 6858000"/>
              <a:gd name="connsiteX112" fmla="*/ 4815064 w 4992864"/>
              <a:gd name="connsiteY112" fmla="*/ 5562600 h 6858000"/>
              <a:gd name="connsiteX113" fmla="*/ 4824589 w 4992864"/>
              <a:gd name="connsiteY113" fmla="*/ 5622925 h 6858000"/>
              <a:gd name="connsiteX114" fmla="*/ 4834114 w 4992864"/>
              <a:gd name="connsiteY114" fmla="*/ 5675312 h 6858000"/>
              <a:gd name="connsiteX115" fmla="*/ 4848401 w 4992864"/>
              <a:gd name="connsiteY115" fmla="*/ 5721350 h 6858000"/>
              <a:gd name="connsiteX116" fmla="*/ 4865864 w 4992864"/>
              <a:gd name="connsiteY116" fmla="*/ 5762625 h 6858000"/>
              <a:gd name="connsiteX117" fmla="*/ 4883326 w 4992864"/>
              <a:gd name="connsiteY117" fmla="*/ 5802312 h 6858000"/>
              <a:gd name="connsiteX118" fmla="*/ 4902376 w 4992864"/>
              <a:gd name="connsiteY118" fmla="*/ 5840412 h 6858000"/>
              <a:gd name="connsiteX119" fmla="*/ 4921426 w 4992864"/>
              <a:gd name="connsiteY119" fmla="*/ 5876925 h 6858000"/>
              <a:gd name="connsiteX120" fmla="*/ 4940476 w 4992864"/>
              <a:gd name="connsiteY120" fmla="*/ 5915025 h 6858000"/>
              <a:gd name="connsiteX121" fmla="*/ 4956351 w 4992864"/>
              <a:gd name="connsiteY121" fmla="*/ 5956300 h 6858000"/>
              <a:gd name="connsiteX122" fmla="*/ 4970639 w 4992864"/>
              <a:gd name="connsiteY122" fmla="*/ 6003925 h 6858000"/>
              <a:gd name="connsiteX123" fmla="*/ 4981751 w 4992864"/>
              <a:gd name="connsiteY123" fmla="*/ 6056312 h 6858000"/>
              <a:gd name="connsiteX124" fmla="*/ 4989689 w 4992864"/>
              <a:gd name="connsiteY124" fmla="*/ 6113462 h 6858000"/>
              <a:gd name="connsiteX125" fmla="*/ 4992864 w 4992864"/>
              <a:gd name="connsiteY125" fmla="*/ 6183312 h 6858000"/>
              <a:gd name="connsiteX126" fmla="*/ 4989689 w 4992864"/>
              <a:gd name="connsiteY126" fmla="*/ 6251575 h 6858000"/>
              <a:gd name="connsiteX127" fmla="*/ 4981751 w 4992864"/>
              <a:gd name="connsiteY127" fmla="*/ 6311900 h 6858000"/>
              <a:gd name="connsiteX128" fmla="*/ 4970639 w 4992864"/>
              <a:gd name="connsiteY128" fmla="*/ 6361112 h 6858000"/>
              <a:gd name="connsiteX129" fmla="*/ 4956351 w 4992864"/>
              <a:gd name="connsiteY129" fmla="*/ 6407150 h 6858000"/>
              <a:gd name="connsiteX130" fmla="*/ 4940476 w 4992864"/>
              <a:gd name="connsiteY130" fmla="*/ 6448425 h 6858000"/>
              <a:gd name="connsiteX131" fmla="*/ 4923014 w 4992864"/>
              <a:gd name="connsiteY131" fmla="*/ 6488112 h 6858000"/>
              <a:gd name="connsiteX132" fmla="*/ 4905551 w 4992864"/>
              <a:gd name="connsiteY132" fmla="*/ 6523037 h 6858000"/>
              <a:gd name="connsiteX133" fmla="*/ 4886501 w 4992864"/>
              <a:gd name="connsiteY133" fmla="*/ 6561137 h 6858000"/>
              <a:gd name="connsiteX134" fmla="*/ 4867451 w 4992864"/>
              <a:gd name="connsiteY134" fmla="*/ 6597650 h 6858000"/>
              <a:gd name="connsiteX135" fmla="*/ 4851576 w 4992864"/>
              <a:gd name="connsiteY135" fmla="*/ 6640512 h 6858000"/>
              <a:gd name="connsiteX136" fmla="*/ 4835701 w 4992864"/>
              <a:gd name="connsiteY136" fmla="*/ 6683375 h 6858000"/>
              <a:gd name="connsiteX137" fmla="*/ 4826176 w 4992864"/>
              <a:gd name="connsiteY137" fmla="*/ 6735762 h 6858000"/>
              <a:gd name="connsiteX138" fmla="*/ 4818239 w 4992864"/>
              <a:gd name="connsiteY138" fmla="*/ 6791325 h 6858000"/>
              <a:gd name="connsiteX139" fmla="*/ 4813476 w 4992864"/>
              <a:gd name="connsiteY139" fmla="*/ 6858000 h 6858000"/>
              <a:gd name="connsiteX140" fmla="*/ 0 w 499286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992864" h="6858000">
                <a:moveTo>
                  <a:pt x="0" y="0"/>
                </a:moveTo>
                <a:lnTo>
                  <a:pt x="4813476" y="0"/>
                </a:lnTo>
                <a:lnTo>
                  <a:pt x="4818239" y="66675"/>
                </a:lnTo>
                <a:lnTo>
                  <a:pt x="4826176" y="122237"/>
                </a:lnTo>
                <a:lnTo>
                  <a:pt x="4835701" y="174625"/>
                </a:lnTo>
                <a:lnTo>
                  <a:pt x="4851576" y="217487"/>
                </a:lnTo>
                <a:lnTo>
                  <a:pt x="4867451" y="260350"/>
                </a:lnTo>
                <a:lnTo>
                  <a:pt x="4886501" y="296862"/>
                </a:lnTo>
                <a:lnTo>
                  <a:pt x="4905551" y="334962"/>
                </a:lnTo>
                <a:lnTo>
                  <a:pt x="4923014" y="369887"/>
                </a:lnTo>
                <a:lnTo>
                  <a:pt x="4940476" y="409575"/>
                </a:lnTo>
                <a:lnTo>
                  <a:pt x="4956351" y="450850"/>
                </a:lnTo>
                <a:lnTo>
                  <a:pt x="4970639" y="496887"/>
                </a:lnTo>
                <a:lnTo>
                  <a:pt x="4981751" y="546100"/>
                </a:lnTo>
                <a:lnTo>
                  <a:pt x="4989689" y="606425"/>
                </a:lnTo>
                <a:lnTo>
                  <a:pt x="4992864" y="673100"/>
                </a:lnTo>
                <a:lnTo>
                  <a:pt x="4989689" y="744537"/>
                </a:lnTo>
                <a:lnTo>
                  <a:pt x="4981751" y="801687"/>
                </a:lnTo>
                <a:lnTo>
                  <a:pt x="4970639" y="854075"/>
                </a:lnTo>
                <a:lnTo>
                  <a:pt x="4956351" y="901700"/>
                </a:lnTo>
                <a:lnTo>
                  <a:pt x="4940476" y="942975"/>
                </a:lnTo>
                <a:lnTo>
                  <a:pt x="4921426" y="981075"/>
                </a:lnTo>
                <a:lnTo>
                  <a:pt x="4902376" y="1017587"/>
                </a:lnTo>
                <a:lnTo>
                  <a:pt x="4883326" y="1055687"/>
                </a:lnTo>
                <a:lnTo>
                  <a:pt x="4865864" y="1095375"/>
                </a:lnTo>
                <a:lnTo>
                  <a:pt x="4848401" y="1136650"/>
                </a:lnTo>
                <a:lnTo>
                  <a:pt x="4834114" y="1182687"/>
                </a:lnTo>
                <a:lnTo>
                  <a:pt x="4824589" y="1235075"/>
                </a:lnTo>
                <a:lnTo>
                  <a:pt x="4815064" y="1295400"/>
                </a:lnTo>
                <a:lnTo>
                  <a:pt x="4813476" y="1363662"/>
                </a:lnTo>
                <a:lnTo>
                  <a:pt x="4815064" y="1431925"/>
                </a:lnTo>
                <a:lnTo>
                  <a:pt x="4824589" y="1492250"/>
                </a:lnTo>
                <a:lnTo>
                  <a:pt x="4834114" y="1544637"/>
                </a:lnTo>
                <a:lnTo>
                  <a:pt x="4848401" y="1589087"/>
                </a:lnTo>
                <a:lnTo>
                  <a:pt x="4865864" y="1631950"/>
                </a:lnTo>
                <a:lnTo>
                  <a:pt x="4883326" y="1671637"/>
                </a:lnTo>
                <a:lnTo>
                  <a:pt x="4902376" y="1708150"/>
                </a:lnTo>
                <a:lnTo>
                  <a:pt x="4921426" y="1743075"/>
                </a:lnTo>
                <a:lnTo>
                  <a:pt x="4940476" y="1782762"/>
                </a:lnTo>
                <a:lnTo>
                  <a:pt x="4956351" y="1824037"/>
                </a:lnTo>
                <a:lnTo>
                  <a:pt x="4970639" y="1870075"/>
                </a:lnTo>
                <a:lnTo>
                  <a:pt x="4981751" y="1922462"/>
                </a:lnTo>
                <a:lnTo>
                  <a:pt x="4989689" y="1982787"/>
                </a:lnTo>
                <a:lnTo>
                  <a:pt x="4992864" y="2051050"/>
                </a:lnTo>
                <a:lnTo>
                  <a:pt x="4989689" y="2119312"/>
                </a:lnTo>
                <a:lnTo>
                  <a:pt x="4981751" y="2179637"/>
                </a:lnTo>
                <a:lnTo>
                  <a:pt x="4970639" y="2232025"/>
                </a:lnTo>
                <a:lnTo>
                  <a:pt x="4956351" y="2278062"/>
                </a:lnTo>
                <a:lnTo>
                  <a:pt x="4940476" y="2319337"/>
                </a:lnTo>
                <a:lnTo>
                  <a:pt x="4921426" y="2359025"/>
                </a:lnTo>
                <a:lnTo>
                  <a:pt x="4902376" y="2395537"/>
                </a:lnTo>
                <a:lnTo>
                  <a:pt x="4883326" y="2433637"/>
                </a:lnTo>
                <a:lnTo>
                  <a:pt x="4865864" y="2471737"/>
                </a:lnTo>
                <a:lnTo>
                  <a:pt x="4848401" y="2513012"/>
                </a:lnTo>
                <a:lnTo>
                  <a:pt x="4834114" y="2560637"/>
                </a:lnTo>
                <a:lnTo>
                  <a:pt x="4824589" y="2613025"/>
                </a:lnTo>
                <a:lnTo>
                  <a:pt x="4815064" y="2671762"/>
                </a:lnTo>
                <a:lnTo>
                  <a:pt x="4813476" y="2741612"/>
                </a:lnTo>
                <a:lnTo>
                  <a:pt x="4815064" y="2809875"/>
                </a:lnTo>
                <a:lnTo>
                  <a:pt x="4824589" y="2868612"/>
                </a:lnTo>
                <a:lnTo>
                  <a:pt x="4834114" y="2922587"/>
                </a:lnTo>
                <a:lnTo>
                  <a:pt x="4848401" y="2967037"/>
                </a:lnTo>
                <a:lnTo>
                  <a:pt x="4865864" y="3009900"/>
                </a:lnTo>
                <a:lnTo>
                  <a:pt x="4883326" y="3046412"/>
                </a:lnTo>
                <a:lnTo>
                  <a:pt x="4902376" y="3084512"/>
                </a:lnTo>
                <a:lnTo>
                  <a:pt x="4921426" y="3121025"/>
                </a:lnTo>
                <a:lnTo>
                  <a:pt x="4940476" y="3160712"/>
                </a:lnTo>
                <a:lnTo>
                  <a:pt x="4956351" y="3201987"/>
                </a:lnTo>
                <a:lnTo>
                  <a:pt x="4970639" y="3248025"/>
                </a:lnTo>
                <a:lnTo>
                  <a:pt x="4981751" y="3300412"/>
                </a:lnTo>
                <a:lnTo>
                  <a:pt x="4989689" y="3360737"/>
                </a:lnTo>
                <a:lnTo>
                  <a:pt x="4992864" y="3427412"/>
                </a:lnTo>
                <a:lnTo>
                  <a:pt x="4989689" y="3497262"/>
                </a:lnTo>
                <a:lnTo>
                  <a:pt x="4981751" y="3557587"/>
                </a:lnTo>
                <a:lnTo>
                  <a:pt x="4970639" y="3609975"/>
                </a:lnTo>
                <a:lnTo>
                  <a:pt x="4956351" y="3656012"/>
                </a:lnTo>
                <a:lnTo>
                  <a:pt x="4940476" y="3697287"/>
                </a:lnTo>
                <a:lnTo>
                  <a:pt x="4921426" y="3736975"/>
                </a:lnTo>
                <a:lnTo>
                  <a:pt x="4883326" y="3811587"/>
                </a:lnTo>
                <a:lnTo>
                  <a:pt x="4865864" y="3848100"/>
                </a:lnTo>
                <a:lnTo>
                  <a:pt x="4848401" y="3890962"/>
                </a:lnTo>
                <a:lnTo>
                  <a:pt x="4834114" y="3935412"/>
                </a:lnTo>
                <a:lnTo>
                  <a:pt x="4824589" y="3987800"/>
                </a:lnTo>
                <a:lnTo>
                  <a:pt x="4815064" y="4048125"/>
                </a:lnTo>
                <a:lnTo>
                  <a:pt x="4813476" y="4116387"/>
                </a:lnTo>
                <a:lnTo>
                  <a:pt x="4815064" y="4186237"/>
                </a:lnTo>
                <a:lnTo>
                  <a:pt x="4824589" y="4244975"/>
                </a:lnTo>
                <a:lnTo>
                  <a:pt x="4834114" y="4297362"/>
                </a:lnTo>
                <a:lnTo>
                  <a:pt x="4848401" y="4343400"/>
                </a:lnTo>
                <a:lnTo>
                  <a:pt x="4865864" y="4386262"/>
                </a:lnTo>
                <a:lnTo>
                  <a:pt x="4883326" y="4424362"/>
                </a:lnTo>
                <a:lnTo>
                  <a:pt x="4921426" y="4498975"/>
                </a:lnTo>
                <a:lnTo>
                  <a:pt x="4940476" y="4537075"/>
                </a:lnTo>
                <a:lnTo>
                  <a:pt x="4956351" y="4579937"/>
                </a:lnTo>
                <a:lnTo>
                  <a:pt x="4970639" y="4625975"/>
                </a:lnTo>
                <a:lnTo>
                  <a:pt x="4981751" y="4678362"/>
                </a:lnTo>
                <a:lnTo>
                  <a:pt x="4989689" y="4738687"/>
                </a:lnTo>
                <a:lnTo>
                  <a:pt x="4992864" y="4806950"/>
                </a:lnTo>
                <a:lnTo>
                  <a:pt x="4989689" y="4875212"/>
                </a:lnTo>
                <a:lnTo>
                  <a:pt x="4981751" y="4935537"/>
                </a:lnTo>
                <a:lnTo>
                  <a:pt x="4970639" y="4987925"/>
                </a:lnTo>
                <a:lnTo>
                  <a:pt x="4956351" y="5033962"/>
                </a:lnTo>
                <a:lnTo>
                  <a:pt x="4940476" y="5075237"/>
                </a:lnTo>
                <a:lnTo>
                  <a:pt x="4921426" y="5114925"/>
                </a:lnTo>
                <a:lnTo>
                  <a:pt x="4902376" y="5149850"/>
                </a:lnTo>
                <a:lnTo>
                  <a:pt x="4883326" y="5186362"/>
                </a:lnTo>
                <a:lnTo>
                  <a:pt x="4865864" y="5226050"/>
                </a:lnTo>
                <a:lnTo>
                  <a:pt x="4848401" y="5268912"/>
                </a:lnTo>
                <a:lnTo>
                  <a:pt x="4834114" y="5313362"/>
                </a:lnTo>
                <a:lnTo>
                  <a:pt x="4824589" y="5365750"/>
                </a:lnTo>
                <a:lnTo>
                  <a:pt x="4815064" y="5426075"/>
                </a:lnTo>
                <a:lnTo>
                  <a:pt x="4813476" y="5494337"/>
                </a:lnTo>
                <a:lnTo>
                  <a:pt x="4815064" y="5562600"/>
                </a:lnTo>
                <a:lnTo>
                  <a:pt x="4824589" y="5622925"/>
                </a:lnTo>
                <a:lnTo>
                  <a:pt x="4834114" y="5675312"/>
                </a:lnTo>
                <a:lnTo>
                  <a:pt x="4848401" y="5721350"/>
                </a:lnTo>
                <a:lnTo>
                  <a:pt x="4865864" y="5762625"/>
                </a:lnTo>
                <a:lnTo>
                  <a:pt x="4883326" y="5802312"/>
                </a:lnTo>
                <a:lnTo>
                  <a:pt x="4902376" y="5840412"/>
                </a:lnTo>
                <a:lnTo>
                  <a:pt x="4921426" y="5876925"/>
                </a:lnTo>
                <a:lnTo>
                  <a:pt x="4940476" y="5915025"/>
                </a:lnTo>
                <a:lnTo>
                  <a:pt x="4956351" y="5956300"/>
                </a:lnTo>
                <a:lnTo>
                  <a:pt x="4970639" y="6003925"/>
                </a:lnTo>
                <a:lnTo>
                  <a:pt x="4981751" y="6056312"/>
                </a:lnTo>
                <a:lnTo>
                  <a:pt x="4989689" y="6113462"/>
                </a:lnTo>
                <a:lnTo>
                  <a:pt x="4992864" y="6183312"/>
                </a:lnTo>
                <a:lnTo>
                  <a:pt x="4989689" y="6251575"/>
                </a:lnTo>
                <a:lnTo>
                  <a:pt x="4981751" y="6311900"/>
                </a:lnTo>
                <a:lnTo>
                  <a:pt x="4970639" y="6361112"/>
                </a:lnTo>
                <a:lnTo>
                  <a:pt x="4956351" y="6407150"/>
                </a:lnTo>
                <a:lnTo>
                  <a:pt x="4940476" y="6448425"/>
                </a:lnTo>
                <a:lnTo>
                  <a:pt x="4923014" y="6488112"/>
                </a:lnTo>
                <a:lnTo>
                  <a:pt x="4905551" y="6523037"/>
                </a:lnTo>
                <a:lnTo>
                  <a:pt x="4886501" y="6561137"/>
                </a:lnTo>
                <a:lnTo>
                  <a:pt x="4867451" y="6597650"/>
                </a:lnTo>
                <a:lnTo>
                  <a:pt x="4851576" y="6640512"/>
                </a:lnTo>
                <a:lnTo>
                  <a:pt x="4835701" y="6683375"/>
                </a:lnTo>
                <a:lnTo>
                  <a:pt x="4826176" y="6735762"/>
                </a:lnTo>
                <a:lnTo>
                  <a:pt x="4818239" y="6791325"/>
                </a:lnTo>
                <a:lnTo>
                  <a:pt x="4813476" y="6858000"/>
                </a:lnTo>
                <a:lnTo>
                  <a:pt x="0" y="6858000"/>
                </a:lnTo>
                <a:close/>
              </a:path>
            </a:pathLst>
          </a:custGeom>
          <a:solidFill>
            <a:schemeClr val="bg1"/>
          </a:solidFill>
          <a:ln w="0">
            <a:noFill/>
            <a:prstDash val="solid"/>
            <a:round/>
            <a:headEnd/>
            <a:tailEnd/>
          </a:ln>
        </p:spPr>
      </p:sp>
      <p:pic>
        <p:nvPicPr>
          <p:cNvPr id="5" name="Picture 4" descr="Text&#10;&#10;Description automatically generated">
            <a:extLst>
              <a:ext uri="{FF2B5EF4-FFF2-40B4-BE49-F238E27FC236}">
                <a16:creationId xmlns:a16="http://schemas.microsoft.com/office/drawing/2014/main" id="{C3397813-6174-5D44-8CAC-D188D75B9FAD}"/>
              </a:ext>
            </a:extLst>
          </p:cNvPr>
          <p:cNvPicPr>
            <a:picLocks noChangeAspect="1"/>
          </p:cNvPicPr>
          <p:nvPr/>
        </p:nvPicPr>
        <p:blipFill rotWithShape="1">
          <a:blip r:embed="rId3"/>
          <a:srcRect l="7671" b="9332"/>
          <a:stretch/>
        </p:blipFill>
        <p:spPr>
          <a:xfrm>
            <a:off x="7046365" y="2"/>
            <a:ext cx="5149751" cy="3084842"/>
          </a:xfrm>
          <a:custGeom>
            <a:avLst/>
            <a:gdLst/>
            <a:ahLst/>
            <a:cxnLst/>
            <a:rect l="l" t="t" r="r" b="b"/>
            <a:pathLst>
              <a:path w="5149751" h="3402351">
                <a:moveTo>
                  <a:pt x="189795" y="0"/>
                </a:moveTo>
                <a:lnTo>
                  <a:pt x="5149751" y="0"/>
                </a:lnTo>
                <a:lnTo>
                  <a:pt x="5149751" y="3402351"/>
                </a:lnTo>
                <a:lnTo>
                  <a:pt x="1262" y="3402351"/>
                </a:lnTo>
                <a:lnTo>
                  <a:pt x="3359" y="3360737"/>
                </a:lnTo>
                <a:lnTo>
                  <a:pt x="11757" y="3300412"/>
                </a:lnTo>
                <a:lnTo>
                  <a:pt x="23514" y="3248025"/>
                </a:lnTo>
                <a:lnTo>
                  <a:pt x="38631" y="3201987"/>
                </a:lnTo>
                <a:lnTo>
                  <a:pt x="55427" y="3160712"/>
                </a:lnTo>
                <a:lnTo>
                  <a:pt x="75582" y="3121025"/>
                </a:lnTo>
                <a:lnTo>
                  <a:pt x="95737" y="3084512"/>
                </a:lnTo>
                <a:lnTo>
                  <a:pt x="115892" y="3046412"/>
                </a:lnTo>
                <a:lnTo>
                  <a:pt x="134368" y="3009900"/>
                </a:lnTo>
                <a:lnTo>
                  <a:pt x="152844" y="2967037"/>
                </a:lnTo>
                <a:lnTo>
                  <a:pt x="167959" y="2922587"/>
                </a:lnTo>
                <a:lnTo>
                  <a:pt x="178037" y="2868612"/>
                </a:lnTo>
                <a:lnTo>
                  <a:pt x="188115" y="2809875"/>
                </a:lnTo>
                <a:lnTo>
                  <a:pt x="189795" y="2741612"/>
                </a:lnTo>
                <a:lnTo>
                  <a:pt x="188115" y="2671762"/>
                </a:lnTo>
                <a:lnTo>
                  <a:pt x="178037" y="2613025"/>
                </a:lnTo>
                <a:lnTo>
                  <a:pt x="167959" y="2560637"/>
                </a:lnTo>
                <a:lnTo>
                  <a:pt x="152844" y="2513012"/>
                </a:lnTo>
                <a:lnTo>
                  <a:pt x="134368" y="2471737"/>
                </a:lnTo>
                <a:lnTo>
                  <a:pt x="115892" y="2433637"/>
                </a:lnTo>
                <a:lnTo>
                  <a:pt x="95737" y="2395537"/>
                </a:lnTo>
                <a:lnTo>
                  <a:pt x="75582" y="2359025"/>
                </a:lnTo>
                <a:lnTo>
                  <a:pt x="55427" y="2319337"/>
                </a:lnTo>
                <a:lnTo>
                  <a:pt x="38631" y="2278062"/>
                </a:lnTo>
                <a:lnTo>
                  <a:pt x="23514" y="2232025"/>
                </a:lnTo>
                <a:lnTo>
                  <a:pt x="11757" y="2179637"/>
                </a:lnTo>
                <a:lnTo>
                  <a:pt x="3359" y="2119312"/>
                </a:lnTo>
                <a:lnTo>
                  <a:pt x="0" y="2051050"/>
                </a:lnTo>
                <a:lnTo>
                  <a:pt x="3359" y="1982787"/>
                </a:lnTo>
                <a:lnTo>
                  <a:pt x="11757" y="1922462"/>
                </a:lnTo>
                <a:lnTo>
                  <a:pt x="23514" y="1870075"/>
                </a:lnTo>
                <a:lnTo>
                  <a:pt x="38631" y="1824037"/>
                </a:lnTo>
                <a:lnTo>
                  <a:pt x="55427" y="1782762"/>
                </a:lnTo>
                <a:lnTo>
                  <a:pt x="75582" y="1743075"/>
                </a:lnTo>
                <a:lnTo>
                  <a:pt x="95737" y="1708150"/>
                </a:lnTo>
                <a:lnTo>
                  <a:pt x="115892" y="1671637"/>
                </a:lnTo>
                <a:lnTo>
                  <a:pt x="134368" y="1631950"/>
                </a:lnTo>
                <a:lnTo>
                  <a:pt x="152844" y="1589087"/>
                </a:lnTo>
                <a:lnTo>
                  <a:pt x="167959" y="1544637"/>
                </a:lnTo>
                <a:lnTo>
                  <a:pt x="178037" y="1492250"/>
                </a:lnTo>
                <a:lnTo>
                  <a:pt x="188115" y="1431925"/>
                </a:lnTo>
                <a:lnTo>
                  <a:pt x="189795" y="1363662"/>
                </a:lnTo>
                <a:lnTo>
                  <a:pt x="188115" y="1295400"/>
                </a:lnTo>
                <a:lnTo>
                  <a:pt x="178037" y="1235075"/>
                </a:lnTo>
                <a:lnTo>
                  <a:pt x="167959" y="1182687"/>
                </a:lnTo>
                <a:lnTo>
                  <a:pt x="152844" y="1136650"/>
                </a:lnTo>
                <a:lnTo>
                  <a:pt x="134368" y="1095375"/>
                </a:lnTo>
                <a:lnTo>
                  <a:pt x="115892" y="1055687"/>
                </a:lnTo>
                <a:lnTo>
                  <a:pt x="95737" y="1017587"/>
                </a:lnTo>
                <a:lnTo>
                  <a:pt x="75582" y="981075"/>
                </a:lnTo>
                <a:lnTo>
                  <a:pt x="55427" y="942975"/>
                </a:lnTo>
                <a:lnTo>
                  <a:pt x="38631" y="901700"/>
                </a:lnTo>
                <a:lnTo>
                  <a:pt x="23514" y="854075"/>
                </a:lnTo>
                <a:lnTo>
                  <a:pt x="11757" y="801687"/>
                </a:lnTo>
                <a:lnTo>
                  <a:pt x="3359" y="744537"/>
                </a:lnTo>
                <a:lnTo>
                  <a:pt x="0" y="673100"/>
                </a:lnTo>
                <a:lnTo>
                  <a:pt x="3359" y="606425"/>
                </a:lnTo>
                <a:lnTo>
                  <a:pt x="11757" y="546100"/>
                </a:lnTo>
                <a:lnTo>
                  <a:pt x="23514" y="496887"/>
                </a:lnTo>
                <a:lnTo>
                  <a:pt x="38631" y="450850"/>
                </a:lnTo>
                <a:lnTo>
                  <a:pt x="55427" y="409575"/>
                </a:lnTo>
                <a:lnTo>
                  <a:pt x="73902" y="369887"/>
                </a:lnTo>
                <a:lnTo>
                  <a:pt x="92378" y="334962"/>
                </a:lnTo>
                <a:lnTo>
                  <a:pt x="112533" y="296862"/>
                </a:lnTo>
                <a:lnTo>
                  <a:pt x="132688" y="260350"/>
                </a:lnTo>
                <a:lnTo>
                  <a:pt x="149484" y="217487"/>
                </a:lnTo>
                <a:lnTo>
                  <a:pt x="166280" y="174625"/>
                </a:lnTo>
                <a:lnTo>
                  <a:pt x="176358" y="122237"/>
                </a:lnTo>
                <a:lnTo>
                  <a:pt x="184755" y="66675"/>
                </a:lnTo>
                <a:close/>
              </a:path>
            </a:pathLst>
          </a:custGeom>
        </p:spPr>
      </p:pic>
      <p:pic>
        <p:nvPicPr>
          <p:cNvPr id="1026" name="Picture 2" descr="studio news — News — Warehouse Studios">
            <a:extLst>
              <a:ext uri="{FF2B5EF4-FFF2-40B4-BE49-F238E27FC236}">
                <a16:creationId xmlns:a16="http://schemas.microsoft.com/office/drawing/2014/main" id="{C7D2927D-FE40-AC4A-A6B4-E331FD830F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01" r="-3" b="4419"/>
          <a:stretch/>
        </p:blipFill>
        <p:spPr bwMode="auto">
          <a:xfrm>
            <a:off x="7046364" y="3511830"/>
            <a:ext cx="5149751" cy="3346171"/>
          </a:xfrm>
          <a:custGeom>
            <a:avLst/>
            <a:gdLst/>
            <a:ahLst/>
            <a:cxnLst/>
            <a:rect l="l" t="t" r="r" b="b"/>
            <a:pathLst>
              <a:path w="5149751" h="3346171">
                <a:moveTo>
                  <a:pt x="5387" y="0"/>
                </a:moveTo>
                <a:lnTo>
                  <a:pt x="5149751" y="0"/>
                </a:lnTo>
                <a:lnTo>
                  <a:pt x="5149751" y="3346171"/>
                </a:lnTo>
                <a:lnTo>
                  <a:pt x="189795" y="3346171"/>
                </a:lnTo>
                <a:lnTo>
                  <a:pt x="184755" y="3279496"/>
                </a:lnTo>
                <a:lnTo>
                  <a:pt x="176358" y="3223933"/>
                </a:lnTo>
                <a:lnTo>
                  <a:pt x="166280" y="3171546"/>
                </a:lnTo>
                <a:lnTo>
                  <a:pt x="149484" y="3128683"/>
                </a:lnTo>
                <a:lnTo>
                  <a:pt x="132688" y="3085821"/>
                </a:lnTo>
                <a:lnTo>
                  <a:pt x="112533" y="3049308"/>
                </a:lnTo>
                <a:lnTo>
                  <a:pt x="92378" y="3011208"/>
                </a:lnTo>
                <a:lnTo>
                  <a:pt x="73902" y="2976283"/>
                </a:lnTo>
                <a:lnTo>
                  <a:pt x="55427" y="2936596"/>
                </a:lnTo>
                <a:lnTo>
                  <a:pt x="38631" y="2895321"/>
                </a:lnTo>
                <a:lnTo>
                  <a:pt x="23514" y="2849283"/>
                </a:lnTo>
                <a:lnTo>
                  <a:pt x="11757" y="2800071"/>
                </a:lnTo>
                <a:lnTo>
                  <a:pt x="3359" y="2739746"/>
                </a:lnTo>
                <a:lnTo>
                  <a:pt x="0" y="2671483"/>
                </a:lnTo>
                <a:lnTo>
                  <a:pt x="3359" y="2601633"/>
                </a:lnTo>
                <a:lnTo>
                  <a:pt x="11757" y="2544483"/>
                </a:lnTo>
                <a:lnTo>
                  <a:pt x="23514" y="2492096"/>
                </a:lnTo>
                <a:lnTo>
                  <a:pt x="38631" y="2444471"/>
                </a:lnTo>
                <a:lnTo>
                  <a:pt x="55427" y="2403196"/>
                </a:lnTo>
                <a:lnTo>
                  <a:pt x="75582" y="2365096"/>
                </a:lnTo>
                <a:lnTo>
                  <a:pt x="95737" y="2328583"/>
                </a:lnTo>
                <a:lnTo>
                  <a:pt x="115892" y="2290483"/>
                </a:lnTo>
                <a:lnTo>
                  <a:pt x="134368" y="2250796"/>
                </a:lnTo>
                <a:lnTo>
                  <a:pt x="152844" y="2209521"/>
                </a:lnTo>
                <a:lnTo>
                  <a:pt x="167959" y="2163483"/>
                </a:lnTo>
                <a:lnTo>
                  <a:pt x="178037" y="2111096"/>
                </a:lnTo>
                <a:lnTo>
                  <a:pt x="188115" y="2050771"/>
                </a:lnTo>
                <a:lnTo>
                  <a:pt x="189795" y="1982508"/>
                </a:lnTo>
                <a:lnTo>
                  <a:pt x="188115" y="1914246"/>
                </a:lnTo>
                <a:lnTo>
                  <a:pt x="178037" y="1853921"/>
                </a:lnTo>
                <a:lnTo>
                  <a:pt x="167959" y="1801533"/>
                </a:lnTo>
                <a:lnTo>
                  <a:pt x="152844" y="1757083"/>
                </a:lnTo>
                <a:lnTo>
                  <a:pt x="134368" y="1714221"/>
                </a:lnTo>
                <a:lnTo>
                  <a:pt x="115892" y="1674533"/>
                </a:lnTo>
                <a:lnTo>
                  <a:pt x="95737" y="1638021"/>
                </a:lnTo>
                <a:lnTo>
                  <a:pt x="75582" y="1603096"/>
                </a:lnTo>
                <a:lnTo>
                  <a:pt x="55427" y="1563408"/>
                </a:lnTo>
                <a:lnTo>
                  <a:pt x="38631" y="1522133"/>
                </a:lnTo>
                <a:lnTo>
                  <a:pt x="23514" y="1476096"/>
                </a:lnTo>
                <a:lnTo>
                  <a:pt x="11757" y="1423708"/>
                </a:lnTo>
                <a:lnTo>
                  <a:pt x="3359" y="1363383"/>
                </a:lnTo>
                <a:lnTo>
                  <a:pt x="0" y="1295121"/>
                </a:lnTo>
                <a:lnTo>
                  <a:pt x="3359" y="1226858"/>
                </a:lnTo>
                <a:lnTo>
                  <a:pt x="11757" y="1166533"/>
                </a:lnTo>
                <a:lnTo>
                  <a:pt x="23514" y="1114146"/>
                </a:lnTo>
                <a:lnTo>
                  <a:pt x="38631" y="1068108"/>
                </a:lnTo>
                <a:lnTo>
                  <a:pt x="55427" y="1025246"/>
                </a:lnTo>
                <a:lnTo>
                  <a:pt x="75582" y="987146"/>
                </a:lnTo>
                <a:lnTo>
                  <a:pt x="115892" y="912533"/>
                </a:lnTo>
                <a:lnTo>
                  <a:pt x="134368" y="874433"/>
                </a:lnTo>
                <a:lnTo>
                  <a:pt x="152844" y="831571"/>
                </a:lnTo>
                <a:lnTo>
                  <a:pt x="167959" y="785533"/>
                </a:lnTo>
                <a:lnTo>
                  <a:pt x="178037" y="733146"/>
                </a:lnTo>
                <a:lnTo>
                  <a:pt x="188115" y="674408"/>
                </a:lnTo>
                <a:lnTo>
                  <a:pt x="189795" y="604558"/>
                </a:lnTo>
                <a:lnTo>
                  <a:pt x="188115" y="536296"/>
                </a:lnTo>
                <a:lnTo>
                  <a:pt x="178037" y="475971"/>
                </a:lnTo>
                <a:lnTo>
                  <a:pt x="167959" y="423583"/>
                </a:lnTo>
                <a:lnTo>
                  <a:pt x="152844" y="379133"/>
                </a:lnTo>
                <a:lnTo>
                  <a:pt x="134368" y="336271"/>
                </a:lnTo>
                <a:lnTo>
                  <a:pt x="115892" y="299758"/>
                </a:lnTo>
                <a:lnTo>
                  <a:pt x="75582" y="225146"/>
                </a:lnTo>
                <a:lnTo>
                  <a:pt x="55427" y="185458"/>
                </a:lnTo>
                <a:lnTo>
                  <a:pt x="38631" y="144183"/>
                </a:lnTo>
                <a:lnTo>
                  <a:pt x="23514" y="98146"/>
                </a:lnTo>
                <a:lnTo>
                  <a:pt x="11757" y="4575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650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1"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5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500"/>
                                        <p:tgtEl>
                                          <p:spTgt spid="3">
                                            <p:txEl>
                                              <p:pRg st="1" end="1"/>
                                            </p:txEl>
                                          </p:spTgt>
                                        </p:tgtEl>
                                      </p:cBhvr>
                                    </p:animEffect>
                                  </p:childTnLst>
                                </p:cTn>
                              </p:par>
                              <p:par>
                                <p:cTn id="32" presetID="10" presetClass="entr" presetSubtype="0" fill="hold" grpId="1" nodeType="with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500"/>
                                        <p:tgtEl>
                                          <p:spTgt spid="3">
                                            <p:txEl>
                                              <p:pRg st="2" end="2"/>
                                            </p:txEl>
                                          </p:spTgt>
                                        </p:tgtEl>
                                      </p:cBhvr>
                                    </p:animEffect>
                                  </p:childTnLst>
                                </p:cTn>
                              </p:par>
                              <p:par>
                                <p:cTn id="35" presetID="10" presetClass="entr" presetSubtype="0" fill="hold" grpId="1"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par>
                                <p:cTn id="38" presetID="10" presetClass="entr" presetSubtype="0" fill="hold" grpId="1" nodeType="with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2" name="Freeform 10">
            <a:extLst>
              <a:ext uri="{FF2B5EF4-FFF2-40B4-BE49-F238E27FC236}">
                <a16:creationId xmlns:a16="http://schemas.microsoft.com/office/drawing/2014/main" id="{B2993EF1-19E1-473A-8A3F-1D7B24951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9A7D5D6D-4F15-F549-B36B-6FA95B7E3F03}"/>
              </a:ext>
            </a:extLst>
          </p:cNvPr>
          <p:cNvSpPr>
            <a:spLocks noGrp="1"/>
          </p:cNvSpPr>
          <p:nvPr>
            <p:ph type="title"/>
          </p:nvPr>
        </p:nvSpPr>
        <p:spPr>
          <a:xfrm>
            <a:off x="765051" y="382385"/>
            <a:ext cx="6015897" cy="1492132"/>
          </a:xfrm>
        </p:spPr>
        <p:txBody>
          <a:bodyPr>
            <a:normAutofit/>
          </a:bodyPr>
          <a:lstStyle/>
          <a:p>
            <a:r>
              <a:rPr lang="en-US" dirty="0"/>
              <a:t>Media = Agenda	</a:t>
            </a:r>
          </a:p>
        </p:txBody>
      </p:sp>
      <p:sp>
        <p:nvSpPr>
          <p:cNvPr id="193" name="Rectangle 192">
            <a:extLst>
              <a:ext uri="{FF2B5EF4-FFF2-40B4-BE49-F238E27FC236}">
                <a16:creationId xmlns:a16="http://schemas.microsoft.com/office/drawing/2014/main" id="{F50C5101-CD9E-4E96-A827-ACA768C31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79053AF4-FA97-0C4A-8FB5-D673DB8592F2}"/>
              </a:ext>
            </a:extLst>
          </p:cNvPr>
          <p:cNvSpPr>
            <a:spLocks noGrp="1"/>
          </p:cNvSpPr>
          <p:nvPr>
            <p:ph idx="1"/>
          </p:nvPr>
        </p:nvSpPr>
        <p:spPr>
          <a:xfrm>
            <a:off x="765051" y="2286001"/>
            <a:ext cx="6015897" cy="3593591"/>
          </a:xfrm>
        </p:spPr>
        <p:txBody>
          <a:bodyPr>
            <a:normAutofit/>
          </a:bodyPr>
          <a:lstStyle/>
          <a:p>
            <a:r>
              <a:rPr lang="en-GB" dirty="0">
                <a:solidFill>
                  <a:schemeClr val="tx1">
                    <a:lumMod val="85000"/>
                    <a:lumOff val="15000"/>
                  </a:schemeClr>
                </a:solidFill>
              </a:rPr>
              <a:t>Media exists alongside an agenda. Sometimes this agenda is for the broader good; for example to educate and to inform. Sometimes this is to spread a political and personal viewpoint, or to get more subscribers.</a:t>
            </a:r>
          </a:p>
          <a:p>
            <a:r>
              <a:rPr lang="en-GB" dirty="0">
                <a:solidFill>
                  <a:schemeClr val="tx1">
                    <a:lumMod val="85000"/>
                    <a:lumOff val="15000"/>
                  </a:schemeClr>
                </a:solidFill>
              </a:rPr>
              <a:t>This all boils down to the need to </a:t>
            </a:r>
            <a:r>
              <a:rPr lang="en-GB">
                <a:solidFill>
                  <a:schemeClr val="tx1">
                    <a:lumMod val="85000"/>
                    <a:lumOff val="15000"/>
                  </a:schemeClr>
                </a:solidFill>
              </a:rPr>
              <a:t>attract attention.</a:t>
            </a:r>
            <a:endParaRPr lang="en-GB" dirty="0">
              <a:solidFill>
                <a:schemeClr val="tx1">
                  <a:lumMod val="85000"/>
                  <a:lumOff val="15000"/>
                </a:schemeClr>
              </a:solidFill>
            </a:endParaRPr>
          </a:p>
        </p:txBody>
      </p:sp>
      <p:sp>
        <p:nvSpPr>
          <p:cNvPr id="194" name="Freeform 22">
            <a:extLst>
              <a:ext uri="{FF2B5EF4-FFF2-40B4-BE49-F238E27FC236}">
                <a16:creationId xmlns:a16="http://schemas.microsoft.com/office/drawing/2014/main" id="{462DAB16-FC2D-400E-BB5D-1F4F137BB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flipH="1">
            <a:off x="6909478" y="0"/>
            <a:ext cx="5282519" cy="6858000"/>
          </a:xfrm>
          <a:custGeom>
            <a:avLst/>
            <a:gdLst>
              <a:gd name="connsiteX0" fmla="*/ 0 w 4992864"/>
              <a:gd name="connsiteY0" fmla="*/ 0 h 6858000"/>
              <a:gd name="connsiteX1" fmla="*/ 4813476 w 4992864"/>
              <a:gd name="connsiteY1" fmla="*/ 0 h 6858000"/>
              <a:gd name="connsiteX2" fmla="*/ 4818239 w 4992864"/>
              <a:gd name="connsiteY2" fmla="*/ 66675 h 6858000"/>
              <a:gd name="connsiteX3" fmla="*/ 4826176 w 4992864"/>
              <a:gd name="connsiteY3" fmla="*/ 122237 h 6858000"/>
              <a:gd name="connsiteX4" fmla="*/ 4835701 w 4992864"/>
              <a:gd name="connsiteY4" fmla="*/ 174625 h 6858000"/>
              <a:gd name="connsiteX5" fmla="*/ 4851576 w 4992864"/>
              <a:gd name="connsiteY5" fmla="*/ 217487 h 6858000"/>
              <a:gd name="connsiteX6" fmla="*/ 4867451 w 4992864"/>
              <a:gd name="connsiteY6" fmla="*/ 260350 h 6858000"/>
              <a:gd name="connsiteX7" fmla="*/ 4886501 w 4992864"/>
              <a:gd name="connsiteY7" fmla="*/ 296862 h 6858000"/>
              <a:gd name="connsiteX8" fmla="*/ 4905551 w 4992864"/>
              <a:gd name="connsiteY8" fmla="*/ 334962 h 6858000"/>
              <a:gd name="connsiteX9" fmla="*/ 4923014 w 4992864"/>
              <a:gd name="connsiteY9" fmla="*/ 369887 h 6858000"/>
              <a:gd name="connsiteX10" fmla="*/ 4940476 w 4992864"/>
              <a:gd name="connsiteY10" fmla="*/ 409575 h 6858000"/>
              <a:gd name="connsiteX11" fmla="*/ 4956351 w 4992864"/>
              <a:gd name="connsiteY11" fmla="*/ 450850 h 6858000"/>
              <a:gd name="connsiteX12" fmla="*/ 4970639 w 4992864"/>
              <a:gd name="connsiteY12" fmla="*/ 496887 h 6858000"/>
              <a:gd name="connsiteX13" fmla="*/ 4981751 w 4992864"/>
              <a:gd name="connsiteY13" fmla="*/ 546100 h 6858000"/>
              <a:gd name="connsiteX14" fmla="*/ 4989689 w 4992864"/>
              <a:gd name="connsiteY14" fmla="*/ 606425 h 6858000"/>
              <a:gd name="connsiteX15" fmla="*/ 4992864 w 4992864"/>
              <a:gd name="connsiteY15" fmla="*/ 673100 h 6858000"/>
              <a:gd name="connsiteX16" fmla="*/ 4989689 w 4992864"/>
              <a:gd name="connsiteY16" fmla="*/ 744537 h 6858000"/>
              <a:gd name="connsiteX17" fmla="*/ 4981751 w 4992864"/>
              <a:gd name="connsiteY17" fmla="*/ 801687 h 6858000"/>
              <a:gd name="connsiteX18" fmla="*/ 4970639 w 4992864"/>
              <a:gd name="connsiteY18" fmla="*/ 854075 h 6858000"/>
              <a:gd name="connsiteX19" fmla="*/ 4956351 w 4992864"/>
              <a:gd name="connsiteY19" fmla="*/ 901700 h 6858000"/>
              <a:gd name="connsiteX20" fmla="*/ 4940476 w 4992864"/>
              <a:gd name="connsiteY20" fmla="*/ 942975 h 6858000"/>
              <a:gd name="connsiteX21" fmla="*/ 4921426 w 4992864"/>
              <a:gd name="connsiteY21" fmla="*/ 981075 h 6858000"/>
              <a:gd name="connsiteX22" fmla="*/ 4902376 w 4992864"/>
              <a:gd name="connsiteY22" fmla="*/ 1017587 h 6858000"/>
              <a:gd name="connsiteX23" fmla="*/ 4883326 w 4992864"/>
              <a:gd name="connsiteY23" fmla="*/ 1055687 h 6858000"/>
              <a:gd name="connsiteX24" fmla="*/ 4865864 w 4992864"/>
              <a:gd name="connsiteY24" fmla="*/ 1095375 h 6858000"/>
              <a:gd name="connsiteX25" fmla="*/ 4848401 w 4992864"/>
              <a:gd name="connsiteY25" fmla="*/ 1136650 h 6858000"/>
              <a:gd name="connsiteX26" fmla="*/ 4834114 w 4992864"/>
              <a:gd name="connsiteY26" fmla="*/ 1182687 h 6858000"/>
              <a:gd name="connsiteX27" fmla="*/ 4824589 w 4992864"/>
              <a:gd name="connsiteY27" fmla="*/ 1235075 h 6858000"/>
              <a:gd name="connsiteX28" fmla="*/ 4815064 w 4992864"/>
              <a:gd name="connsiteY28" fmla="*/ 1295400 h 6858000"/>
              <a:gd name="connsiteX29" fmla="*/ 4813476 w 4992864"/>
              <a:gd name="connsiteY29" fmla="*/ 1363662 h 6858000"/>
              <a:gd name="connsiteX30" fmla="*/ 4815064 w 4992864"/>
              <a:gd name="connsiteY30" fmla="*/ 1431925 h 6858000"/>
              <a:gd name="connsiteX31" fmla="*/ 4824589 w 4992864"/>
              <a:gd name="connsiteY31" fmla="*/ 1492250 h 6858000"/>
              <a:gd name="connsiteX32" fmla="*/ 4834114 w 4992864"/>
              <a:gd name="connsiteY32" fmla="*/ 1544637 h 6858000"/>
              <a:gd name="connsiteX33" fmla="*/ 4848401 w 4992864"/>
              <a:gd name="connsiteY33" fmla="*/ 1589087 h 6858000"/>
              <a:gd name="connsiteX34" fmla="*/ 4865864 w 4992864"/>
              <a:gd name="connsiteY34" fmla="*/ 1631950 h 6858000"/>
              <a:gd name="connsiteX35" fmla="*/ 4883326 w 4992864"/>
              <a:gd name="connsiteY35" fmla="*/ 1671637 h 6858000"/>
              <a:gd name="connsiteX36" fmla="*/ 4902376 w 4992864"/>
              <a:gd name="connsiteY36" fmla="*/ 1708150 h 6858000"/>
              <a:gd name="connsiteX37" fmla="*/ 4921426 w 4992864"/>
              <a:gd name="connsiteY37" fmla="*/ 1743075 h 6858000"/>
              <a:gd name="connsiteX38" fmla="*/ 4940476 w 4992864"/>
              <a:gd name="connsiteY38" fmla="*/ 1782762 h 6858000"/>
              <a:gd name="connsiteX39" fmla="*/ 4956351 w 4992864"/>
              <a:gd name="connsiteY39" fmla="*/ 1824037 h 6858000"/>
              <a:gd name="connsiteX40" fmla="*/ 4970639 w 4992864"/>
              <a:gd name="connsiteY40" fmla="*/ 1870075 h 6858000"/>
              <a:gd name="connsiteX41" fmla="*/ 4981751 w 4992864"/>
              <a:gd name="connsiteY41" fmla="*/ 1922462 h 6858000"/>
              <a:gd name="connsiteX42" fmla="*/ 4989689 w 4992864"/>
              <a:gd name="connsiteY42" fmla="*/ 1982787 h 6858000"/>
              <a:gd name="connsiteX43" fmla="*/ 4992864 w 4992864"/>
              <a:gd name="connsiteY43" fmla="*/ 2051050 h 6858000"/>
              <a:gd name="connsiteX44" fmla="*/ 4989689 w 4992864"/>
              <a:gd name="connsiteY44" fmla="*/ 2119312 h 6858000"/>
              <a:gd name="connsiteX45" fmla="*/ 4981751 w 4992864"/>
              <a:gd name="connsiteY45" fmla="*/ 2179637 h 6858000"/>
              <a:gd name="connsiteX46" fmla="*/ 4970639 w 4992864"/>
              <a:gd name="connsiteY46" fmla="*/ 2232025 h 6858000"/>
              <a:gd name="connsiteX47" fmla="*/ 4956351 w 4992864"/>
              <a:gd name="connsiteY47" fmla="*/ 2278062 h 6858000"/>
              <a:gd name="connsiteX48" fmla="*/ 4940476 w 4992864"/>
              <a:gd name="connsiteY48" fmla="*/ 2319337 h 6858000"/>
              <a:gd name="connsiteX49" fmla="*/ 4921426 w 4992864"/>
              <a:gd name="connsiteY49" fmla="*/ 2359025 h 6858000"/>
              <a:gd name="connsiteX50" fmla="*/ 4902376 w 4992864"/>
              <a:gd name="connsiteY50" fmla="*/ 2395537 h 6858000"/>
              <a:gd name="connsiteX51" fmla="*/ 4883326 w 4992864"/>
              <a:gd name="connsiteY51" fmla="*/ 2433637 h 6858000"/>
              <a:gd name="connsiteX52" fmla="*/ 4865864 w 4992864"/>
              <a:gd name="connsiteY52" fmla="*/ 2471737 h 6858000"/>
              <a:gd name="connsiteX53" fmla="*/ 4848401 w 4992864"/>
              <a:gd name="connsiteY53" fmla="*/ 2513012 h 6858000"/>
              <a:gd name="connsiteX54" fmla="*/ 4834114 w 4992864"/>
              <a:gd name="connsiteY54" fmla="*/ 2560637 h 6858000"/>
              <a:gd name="connsiteX55" fmla="*/ 4824589 w 4992864"/>
              <a:gd name="connsiteY55" fmla="*/ 2613025 h 6858000"/>
              <a:gd name="connsiteX56" fmla="*/ 4815064 w 4992864"/>
              <a:gd name="connsiteY56" fmla="*/ 2671762 h 6858000"/>
              <a:gd name="connsiteX57" fmla="*/ 4813476 w 4992864"/>
              <a:gd name="connsiteY57" fmla="*/ 2741612 h 6858000"/>
              <a:gd name="connsiteX58" fmla="*/ 4815064 w 4992864"/>
              <a:gd name="connsiteY58" fmla="*/ 2809875 h 6858000"/>
              <a:gd name="connsiteX59" fmla="*/ 4824589 w 4992864"/>
              <a:gd name="connsiteY59" fmla="*/ 2868612 h 6858000"/>
              <a:gd name="connsiteX60" fmla="*/ 4834114 w 4992864"/>
              <a:gd name="connsiteY60" fmla="*/ 2922587 h 6858000"/>
              <a:gd name="connsiteX61" fmla="*/ 4848401 w 4992864"/>
              <a:gd name="connsiteY61" fmla="*/ 2967037 h 6858000"/>
              <a:gd name="connsiteX62" fmla="*/ 4865864 w 4992864"/>
              <a:gd name="connsiteY62" fmla="*/ 3009900 h 6858000"/>
              <a:gd name="connsiteX63" fmla="*/ 4883326 w 4992864"/>
              <a:gd name="connsiteY63" fmla="*/ 3046412 h 6858000"/>
              <a:gd name="connsiteX64" fmla="*/ 4902376 w 4992864"/>
              <a:gd name="connsiteY64" fmla="*/ 3084512 h 6858000"/>
              <a:gd name="connsiteX65" fmla="*/ 4921426 w 4992864"/>
              <a:gd name="connsiteY65" fmla="*/ 3121025 h 6858000"/>
              <a:gd name="connsiteX66" fmla="*/ 4940476 w 4992864"/>
              <a:gd name="connsiteY66" fmla="*/ 3160712 h 6858000"/>
              <a:gd name="connsiteX67" fmla="*/ 4956351 w 4992864"/>
              <a:gd name="connsiteY67" fmla="*/ 3201987 h 6858000"/>
              <a:gd name="connsiteX68" fmla="*/ 4970639 w 4992864"/>
              <a:gd name="connsiteY68" fmla="*/ 3248025 h 6858000"/>
              <a:gd name="connsiteX69" fmla="*/ 4981751 w 4992864"/>
              <a:gd name="connsiteY69" fmla="*/ 3300412 h 6858000"/>
              <a:gd name="connsiteX70" fmla="*/ 4989689 w 4992864"/>
              <a:gd name="connsiteY70" fmla="*/ 3360737 h 6858000"/>
              <a:gd name="connsiteX71" fmla="*/ 4992864 w 4992864"/>
              <a:gd name="connsiteY71" fmla="*/ 3427412 h 6858000"/>
              <a:gd name="connsiteX72" fmla="*/ 4989689 w 4992864"/>
              <a:gd name="connsiteY72" fmla="*/ 3497262 h 6858000"/>
              <a:gd name="connsiteX73" fmla="*/ 4981751 w 4992864"/>
              <a:gd name="connsiteY73" fmla="*/ 3557587 h 6858000"/>
              <a:gd name="connsiteX74" fmla="*/ 4970639 w 4992864"/>
              <a:gd name="connsiteY74" fmla="*/ 3609975 h 6858000"/>
              <a:gd name="connsiteX75" fmla="*/ 4956351 w 4992864"/>
              <a:gd name="connsiteY75" fmla="*/ 3656012 h 6858000"/>
              <a:gd name="connsiteX76" fmla="*/ 4940476 w 4992864"/>
              <a:gd name="connsiteY76" fmla="*/ 3697287 h 6858000"/>
              <a:gd name="connsiteX77" fmla="*/ 4921426 w 4992864"/>
              <a:gd name="connsiteY77" fmla="*/ 3736975 h 6858000"/>
              <a:gd name="connsiteX78" fmla="*/ 4883326 w 4992864"/>
              <a:gd name="connsiteY78" fmla="*/ 3811587 h 6858000"/>
              <a:gd name="connsiteX79" fmla="*/ 4865864 w 4992864"/>
              <a:gd name="connsiteY79" fmla="*/ 3848100 h 6858000"/>
              <a:gd name="connsiteX80" fmla="*/ 4848401 w 4992864"/>
              <a:gd name="connsiteY80" fmla="*/ 3890962 h 6858000"/>
              <a:gd name="connsiteX81" fmla="*/ 4834114 w 4992864"/>
              <a:gd name="connsiteY81" fmla="*/ 3935412 h 6858000"/>
              <a:gd name="connsiteX82" fmla="*/ 4824589 w 4992864"/>
              <a:gd name="connsiteY82" fmla="*/ 3987800 h 6858000"/>
              <a:gd name="connsiteX83" fmla="*/ 4815064 w 4992864"/>
              <a:gd name="connsiteY83" fmla="*/ 4048125 h 6858000"/>
              <a:gd name="connsiteX84" fmla="*/ 4813476 w 4992864"/>
              <a:gd name="connsiteY84" fmla="*/ 4116387 h 6858000"/>
              <a:gd name="connsiteX85" fmla="*/ 4815064 w 4992864"/>
              <a:gd name="connsiteY85" fmla="*/ 4186237 h 6858000"/>
              <a:gd name="connsiteX86" fmla="*/ 4824589 w 4992864"/>
              <a:gd name="connsiteY86" fmla="*/ 4244975 h 6858000"/>
              <a:gd name="connsiteX87" fmla="*/ 4834114 w 4992864"/>
              <a:gd name="connsiteY87" fmla="*/ 4297362 h 6858000"/>
              <a:gd name="connsiteX88" fmla="*/ 4848401 w 4992864"/>
              <a:gd name="connsiteY88" fmla="*/ 4343400 h 6858000"/>
              <a:gd name="connsiteX89" fmla="*/ 4865864 w 4992864"/>
              <a:gd name="connsiteY89" fmla="*/ 4386262 h 6858000"/>
              <a:gd name="connsiteX90" fmla="*/ 4883326 w 4992864"/>
              <a:gd name="connsiteY90" fmla="*/ 4424362 h 6858000"/>
              <a:gd name="connsiteX91" fmla="*/ 4921426 w 4992864"/>
              <a:gd name="connsiteY91" fmla="*/ 4498975 h 6858000"/>
              <a:gd name="connsiteX92" fmla="*/ 4940476 w 4992864"/>
              <a:gd name="connsiteY92" fmla="*/ 4537075 h 6858000"/>
              <a:gd name="connsiteX93" fmla="*/ 4956351 w 4992864"/>
              <a:gd name="connsiteY93" fmla="*/ 4579937 h 6858000"/>
              <a:gd name="connsiteX94" fmla="*/ 4970639 w 4992864"/>
              <a:gd name="connsiteY94" fmla="*/ 4625975 h 6858000"/>
              <a:gd name="connsiteX95" fmla="*/ 4981751 w 4992864"/>
              <a:gd name="connsiteY95" fmla="*/ 4678362 h 6858000"/>
              <a:gd name="connsiteX96" fmla="*/ 4989689 w 4992864"/>
              <a:gd name="connsiteY96" fmla="*/ 4738687 h 6858000"/>
              <a:gd name="connsiteX97" fmla="*/ 4992864 w 4992864"/>
              <a:gd name="connsiteY97" fmla="*/ 4806950 h 6858000"/>
              <a:gd name="connsiteX98" fmla="*/ 4989689 w 4992864"/>
              <a:gd name="connsiteY98" fmla="*/ 4875212 h 6858000"/>
              <a:gd name="connsiteX99" fmla="*/ 4981751 w 4992864"/>
              <a:gd name="connsiteY99" fmla="*/ 4935537 h 6858000"/>
              <a:gd name="connsiteX100" fmla="*/ 4970639 w 4992864"/>
              <a:gd name="connsiteY100" fmla="*/ 4987925 h 6858000"/>
              <a:gd name="connsiteX101" fmla="*/ 4956351 w 4992864"/>
              <a:gd name="connsiteY101" fmla="*/ 5033962 h 6858000"/>
              <a:gd name="connsiteX102" fmla="*/ 4940476 w 4992864"/>
              <a:gd name="connsiteY102" fmla="*/ 5075237 h 6858000"/>
              <a:gd name="connsiteX103" fmla="*/ 4921426 w 4992864"/>
              <a:gd name="connsiteY103" fmla="*/ 5114925 h 6858000"/>
              <a:gd name="connsiteX104" fmla="*/ 4902376 w 4992864"/>
              <a:gd name="connsiteY104" fmla="*/ 5149850 h 6858000"/>
              <a:gd name="connsiteX105" fmla="*/ 4883326 w 4992864"/>
              <a:gd name="connsiteY105" fmla="*/ 5186362 h 6858000"/>
              <a:gd name="connsiteX106" fmla="*/ 4865864 w 4992864"/>
              <a:gd name="connsiteY106" fmla="*/ 5226050 h 6858000"/>
              <a:gd name="connsiteX107" fmla="*/ 4848401 w 4992864"/>
              <a:gd name="connsiteY107" fmla="*/ 5268912 h 6858000"/>
              <a:gd name="connsiteX108" fmla="*/ 4834114 w 4992864"/>
              <a:gd name="connsiteY108" fmla="*/ 5313362 h 6858000"/>
              <a:gd name="connsiteX109" fmla="*/ 4824589 w 4992864"/>
              <a:gd name="connsiteY109" fmla="*/ 5365750 h 6858000"/>
              <a:gd name="connsiteX110" fmla="*/ 4815064 w 4992864"/>
              <a:gd name="connsiteY110" fmla="*/ 5426075 h 6858000"/>
              <a:gd name="connsiteX111" fmla="*/ 4813476 w 4992864"/>
              <a:gd name="connsiteY111" fmla="*/ 5494337 h 6858000"/>
              <a:gd name="connsiteX112" fmla="*/ 4815064 w 4992864"/>
              <a:gd name="connsiteY112" fmla="*/ 5562600 h 6858000"/>
              <a:gd name="connsiteX113" fmla="*/ 4824589 w 4992864"/>
              <a:gd name="connsiteY113" fmla="*/ 5622925 h 6858000"/>
              <a:gd name="connsiteX114" fmla="*/ 4834114 w 4992864"/>
              <a:gd name="connsiteY114" fmla="*/ 5675312 h 6858000"/>
              <a:gd name="connsiteX115" fmla="*/ 4848401 w 4992864"/>
              <a:gd name="connsiteY115" fmla="*/ 5721350 h 6858000"/>
              <a:gd name="connsiteX116" fmla="*/ 4865864 w 4992864"/>
              <a:gd name="connsiteY116" fmla="*/ 5762625 h 6858000"/>
              <a:gd name="connsiteX117" fmla="*/ 4883326 w 4992864"/>
              <a:gd name="connsiteY117" fmla="*/ 5802312 h 6858000"/>
              <a:gd name="connsiteX118" fmla="*/ 4902376 w 4992864"/>
              <a:gd name="connsiteY118" fmla="*/ 5840412 h 6858000"/>
              <a:gd name="connsiteX119" fmla="*/ 4921426 w 4992864"/>
              <a:gd name="connsiteY119" fmla="*/ 5876925 h 6858000"/>
              <a:gd name="connsiteX120" fmla="*/ 4940476 w 4992864"/>
              <a:gd name="connsiteY120" fmla="*/ 5915025 h 6858000"/>
              <a:gd name="connsiteX121" fmla="*/ 4956351 w 4992864"/>
              <a:gd name="connsiteY121" fmla="*/ 5956300 h 6858000"/>
              <a:gd name="connsiteX122" fmla="*/ 4970639 w 4992864"/>
              <a:gd name="connsiteY122" fmla="*/ 6003925 h 6858000"/>
              <a:gd name="connsiteX123" fmla="*/ 4981751 w 4992864"/>
              <a:gd name="connsiteY123" fmla="*/ 6056312 h 6858000"/>
              <a:gd name="connsiteX124" fmla="*/ 4989689 w 4992864"/>
              <a:gd name="connsiteY124" fmla="*/ 6113462 h 6858000"/>
              <a:gd name="connsiteX125" fmla="*/ 4992864 w 4992864"/>
              <a:gd name="connsiteY125" fmla="*/ 6183312 h 6858000"/>
              <a:gd name="connsiteX126" fmla="*/ 4989689 w 4992864"/>
              <a:gd name="connsiteY126" fmla="*/ 6251575 h 6858000"/>
              <a:gd name="connsiteX127" fmla="*/ 4981751 w 4992864"/>
              <a:gd name="connsiteY127" fmla="*/ 6311900 h 6858000"/>
              <a:gd name="connsiteX128" fmla="*/ 4970639 w 4992864"/>
              <a:gd name="connsiteY128" fmla="*/ 6361112 h 6858000"/>
              <a:gd name="connsiteX129" fmla="*/ 4956351 w 4992864"/>
              <a:gd name="connsiteY129" fmla="*/ 6407150 h 6858000"/>
              <a:gd name="connsiteX130" fmla="*/ 4940476 w 4992864"/>
              <a:gd name="connsiteY130" fmla="*/ 6448425 h 6858000"/>
              <a:gd name="connsiteX131" fmla="*/ 4923014 w 4992864"/>
              <a:gd name="connsiteY131" fmla="*/ 6488112 h 6858000"/>
              <a:gd name="connsiteX132" fmla="*/ 4905551 w 4992864"/>
              <a:gd name="connsiteY132" fmla="*/ 6523037 h 6858000"/>
              <a:gd name="connsiteX133" fmla="*/ 4886501 w 4992864"/>
              <a:gd name="connsiteY133" fmla="*/ 6561137 h 6858000"/>
              <a:gd name="connsiteX134" fmla="*/ 4867451 w 4992864"/>
              <a:gd name="connsiteY134" fmla="*/ 6597650 h 6858000"/>
              <a:gd name="connsiteX135" fmla="*/ 4851576 w 4992864"/>
              <a:gd name="connsiteY135" fmla="*/ 6640512 h 6858000"/>
              <a:gd name="connsiteX136" fmla="*/ 4835701 w 4992864"/>
              <a:gd name="connsiteY136" fmla="*/ 6683375 h 6858000"/>
              <a:gd name="connsiteX137" fmla="*/ 4826176 w 4992864"/>
              <a:gd name="connsiteY137" fmla="*/ 6735762 h 6858000"/>
              <a:gd name="connsiteX138" fmla="*/ 4818239 w 4992864"/>
              <a:gd name="connsiteY138" fmla="*/ 6791325 h 6858000"/>
              <a:gd name="connsiteX139" fmla="*/ 4813476 w 4992864"/>
              <a:gd name="connsiteY139" fmla="*/ 6858000 h 6858000"/>
              <a:gd name="connsiteX140" fmla="*/ 0 w 499286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992864" h="6858000">
                <a:moveTo>
                  <a:pt x="0" y="0"/>
                </a:moveTo>
                <a:lnTo>
                  <a:pt x="4813476" y="0"/>
                </a:lnTo>
                <a:lnTo>
                  <a:pt x="4818239" y="66675"/>
                </a:lnTo>
                <a:lnTo>
                  <a:pt x="4826176" y="122237"/>
                </a:lnTo>
                <a:lnTo>
                  <a:pt x="4835701" y="174625"/>
                </a:lnTo>
                <a:lnTo>
                  <a:pt x="4851576" y="217487"/>
                </a:lnTo>
                <a:lnTo>
                  <a:pt x="4867451" y="260350"/>
                </a:lnTo>
                <a:lnTo>
                  <a:pt x="4886501" y="296862"/>
                </a:lnTo>
                <a:lnTo>
                  <a:pt x="4905551" y="334962"/>
                </a:lnTo>
                <a:lnTo>
                  <a:pt x="4923014" y="369887"/>
                </a:lnTo>
                <a:lnTo>
                  <a:pt x="4940476" y="409575"/>
                </a:lnTo>
                <a:lnTo>
                  <a:pt x="4956351" y="450850"/>
                </a:lnTo>
                <a:lnTo>
                  <a:pt x="4970639" y="496887"/>
                </a:lnTo>
                <a:lnTo>
                  <a:pt x="4981751" y="546100"/>
                </a:lnTo>
                <a:lnTo>
                  <a:pt x="4989689" y="606425"/>
                </a:lnTo>
                <a:lnTo>
                  <a:pt x="4992864" y="673100"/>
                </a:lnTo>
                <a:lnTo>
                  <a:pt x="4989689" y="744537"/>
                </a:lnTo>
                <a:lnTo>
                  <a:pt x="4981751" y="801687"/>
                </a:lnTo>
                <a:lnTo>
                  <a:pt x="4970639" y="854075"/>
                </a:lnTo>
                <a:lnTo>
                  <a:pt x="4956351" y="901700"/>
                </a:lnTo>
                <a:lnTo>
                  <a:pt x="4940476" y="942975"/>
                </a:lnTo>
                <a:lnTo>
                  <a:pt x="4921426" y="981075"/>
                </a:lnTo>
                <a:lnTo>
                  <a:pt x="4902376" y="1017587"/>
                </a:lnTo>
                <a:lnTo>
                  <a:pt x="4883326" y="1055687"/>
                </a:lnTo>
                <a:lnTo>
                  <a:pt x="4865864" y="1095375"/>
                </a:lnTo>
                <a:lnTo>
                  <a:pt x="4848401" y="1136650"/>
                </a:lnTo>
                <a:lnTo>
                  <a:pt x="4834114" y="1182687"/>
                </a:lnTo>
                <a:lnTo>
                  <a:pt x="4824589" y="1235075"/>
                </a:lnTo>
                <a:lnTo>
                  <a:pt x="4815064" y="1295400"/>
                </a:lnTo>
                <a:lnTo>
                  <a:pt x="4813476" y="1363662"/>
                </a:lnTo>
                <a:lnTo>
                  <a:pt x="4815064" y="1431925"/>
                </a:lnTo>
                <a:lnTo>
                  <a:pt x="4824589" y="1492250"/>
                </a:lnTo>
                <a:lnTo>
                  <a:pt x="4834114" y="1544637"/>
                </a:lnTo>
                <a:lnTo>
                  <a:pt x="4848401" y="1589087"/>
                </a:lnTo>
                <a:lnTo>
                  <a:pt x="4865864" y="1631950"/>
                </a:lnTo>
                <a:lnTo>
                  <a:pt x="4883326" y="1671637"/>
                </a:lnTo>
                <a:lnTo>
                  <a:pt x="4902376" y="1708150"/>
                </a:lnTo>
                <a:lnTo>
                  <a:pt x="4921426" y="1743075"/>
                </a:lnTo>
                <a:lnTo>
                  <a:pt x="4940476" y="1782762"/>
                </a:lnTo>
                <a:lnTo>
                  <a:pt x="4956351" y="1824037"/>
                </a:lnTo>
                <a:lnTo>
                  <a:pt x="4970639" y="1870075"/>
                </a:lnTo>
                <a:lnTo>
                  <a:pt x="4981751" y="1922462"/>
                </a:lnTo>
                <a:lnTo>
                  <a:pt x="4989689" y="1982787"/>
                </a:lnTo>
                <a:lnTo>
                  <a:pt x="4992864" y="2051050"/>
                </a:lnTo>
                <a:lnTo>
                  <a:pt x="4989689" y="2119312"/>
                </a:lnTo>
                <a:lnTo>
                  <a:pt x="4981751" y="2179637"/>
                </a:lnTo>
                <a:lnTo>
                  <a:pt x="4970639" y="2232025"/>
                </a:lnTo>
                <a:lnTo>
                  <a:pt x="4956351" y="2278062"/>
                </a:lnTo>
                <a:lnTo>
                  <a:pt x="4940476" y="2319337"/>
                </a:lnTo>
                <a:lnTo>
                  <a:pt x="4921426" y="2359025"/>
                </a:lnTo>
                <a:lnTo>
                  <a:pt x="4902376" y="2395537"/>
                </a:lnTo>
                <a:lnTo>
                  <a:pt x="4883326" y="2433637"/>
                </a:lnTo>
                <a:lnTo>
                  <a:pt x="4865864" y="2471737"/>
                </a:lnTo>
                <a:lnTo>
                  <a:pt x="4848401" y="2513012"/>
                </a:lnTo>
                <a:lnTo>
                  <a:pt x="4834114" y="2560637"/>
                </a:lnTo>
                <a:lnTo>
                  <a:pt x="4824589" y="2613025"/>
                </a:lnTo>
                <a:lnTo>
                  <a:pt x="4815064" y="2671762"/>
                </a:lnTo>
                <a:lnTo>
                  <a:pt x="4813476" y="2741612"/>
                </a:lnTo>
                <a:lnTo>
                  <a:pt x="4815064" y="2809875"/>
                </a:lnTo>
                <a:lnTo>
                  <a:pt x="4824589" y="2868612"/>
                </a:lnTo>
                <a:lnTo>
                  <a:pt x="4834114" y="2922587"/>
                </a:lnTo>
                <a:lnTo>
                  <a:pt x="4848401" y="2967037"/>
                </a:lnTo>
                <a:lnTo>
                  <a:pt x="4865864" y="3009900"/>
                </a:lnTo>
                <a:lnTo>
                  <a:pt x="4883326" y="3046412"/>
                </a:lnTo>
                <a:lnTo>
                  <a:pt x="4902376" y="3084512"/>
                </a:lnTo>
                <a:lnTo>
                  <a:pt x="4921426" y="3121025"/>
                </a:lnTo>
                <a:lnTo>
                  <a:pt x="4940476" y="3160712"/>
                </a:lnTo>
                <a:lnTo>
                  <a:pt x="4956351" y="3201987"/>
                </a:lnTo>
                <a:lnTo>
                  <a:pt x="4970639" y="3248025"/>
                </a:lnTo>
                <a:lnTo>
                  <a:pt x="4981751" y="3300412"/>
                </a:lnTo>
                <a:lnTo>
                  <a:pt x="4989689" y="3360737"/>
                </a:lnTo>
                <a:lnTo>
                  <a:pt x="4992864" y="3427412"/>
                </a:lnTo>
                <a:lnTo>
                  <a:pt x="4989689" y="3497262"/>
                </a:lnTo>
                <a:lnTo>
                  <a:pt x="4981751" y="3557587"/>
                </a:lnTo>
                <a:lnTo>
                  <a:pt x="4970639" y="3609975"/>
                </a:lnTo>
                <a:lnTo>
                  <a:pt x="4956351" y="3656012"/>
                </a:lnTo>
                <a:lnTo>
                  <a:pt x="4940476" y="3697287"/>
                </a:lnTo>
                <a:lnTo>
                  <a:pt x="4921426" y="3736975"/>
                </a:lnTo>
                <a:lnTo>
                  <a:pt x="4883326" y="3811587"/>
                </a:lnTo>
                <a:lnTo>
                  <a:pt x="4865864" y="3848100"/>
                </a:lnTo>
                <a:lnTo>
                  <a:pt x="4848401" y="3890962"/>
                </a:lnTo>
                <a:lnTo>
                  <a:pt x="4834114" y="3935412"/>
                </a:lnTo>
                <a:lnTo>
                  <a:pt x="4824589" y="3987800"/>
                </a:lnTo>
                <a:lnTo>
                  <a:pt x="4815064" y="4048125"/>
                </a:lnTo>
                <a:lnTo>
                  <a:pt x="4813476" y="4116387"/>
                </a:lnTo>
                <a:lnTo>
                  <a:pt x="4815064" y="4186237"/>
                </a:lnTo>
                <a:lnTo>
                  <a:pt x="4824589" y="4244975"/>
                </a:lnTo>
                <a:lnTo>
                  <a:pt x="4834114" y="4297362"/>
                </a:lnTo>
                <a:lnTo>
                  <a:pt x="4848401" y="4343400"/>
                </a:lnTo>
                <a:lnTo>
                  <a:pt x="4865864" y="4386262"/>
                </a:lnTo>
                <a:lnTo>
                  <a:pt x="4883326" y="4424362"/>
                </a:lnTo>
                <a:lnTo>
                  <a:pt x="4921426" y="4498975"/>
                </a:lnTo>
                <a:lnTo>
                  <a:pt x="4940476" y="4537075"/>
                </a:lnTo>
                <a:lnTo>
                  <a:pt x="4956351" y="4579937"/>
                </a:lnTo>
                <a:lnTo>
                  <a:pt x="4970639" y="4625975"/>
                </a:lnTo>
                <a:lnTo>
                  <a:pt x="4981751" y="4678362"/>
                </a:lnTo>
                <a:lnTo>
                  <a:pt x="4989689" y="4738687"/>
                </a:lnTo>
                <a:lnTo>
                  <a:pt x="4992864" y="4806950"/>
                </a:lnTo>
                <a:lnTo>
                  <a:pt x="4989689" y="4875212"/>
                </a:lnTo>
                <a:lnTo>
                  <a:pt x="4981751" y="4935537"/>
                </a:lnTo>
                <a:lnTo>
                  <a:pt x="4970639" y="4987925"/>
                </a:lnTo>
                <a:lnTo>
                  <a:pt x="4956351" y="5033962"/>
                </a:lnTo>
                <a:lnTo>
                  <a:pt x="4940476" y="5075237"/>
                </a:lnTo>
                <a:lnTo>
                  <a:pt x="4921426" y="5114925"/>
                </a:lnTo>
                <a:lnTo>
                  <a:pt x="4902376" y="5149850"/>
                </a:lnTo>
                <a:lnTo>
                  <a:pt x="4883326" y="5186362"/>
                </a:lnTo>
                <a:lnTo>
                  <a:pt x="4865864" y="5226050"/>
                </a:lnTo>
                <a:lnTo>
                  <a:pt x="4848401" y="5268912"/>
                </a:lnTo>
                <a:lnTo>
                  <a:pt x="4834114" y="5313362"/>
                </a:lnTo>
                <a:lnTo>
                  <a:pt x="4824589" y="5365750"/>
                </a:lnTo>
                <a:lnTo>
                  <a:pt x="4815064" y="5426075"/>
                </a:lnTo>
                <a:lnTo>
                  <a:pt x="4813476" y="5494337"/>
                </a:lnTo>
                <a:lnTo>
                  <a:pt x="4815064" y="5562600"/>
                </a:lnTo>
                <a:lnTo>
                  <a:pt x="4824589" y="5622925"/>
                </a:lnTo>
                <a:lnTo>
                  <a:pt x="4834114" y="5675312"/>
                </a:lnTo>
                <a:lnTo>
                  <a:pt x="4848401" y="5721350"/>
                </a:lnTo>
                <a:lnTo>
                  <a:pt x="4865864" y="5762625"/>
                </a:lnTo>
                <a:lnTo>
                  <a:pt x="4883326" y="5802312"/>
                </a:lnTo>
                <a:lnTo>
                  <a:pt x="4902376" y="5840412"/>
                </a:lnTo>
                <a:lnTo>
                  <a:pt x="4921426" y="5876925"/>
                </a:lnTo>
                <a:lnTo>
                  <a:pt x="4940476" y="5915025"/>
                </a:lnTo>
                <a:lnTo>
                  <a:pt x="4956351" y="5956300"/>
                </a:lnTo>
                <a:lnTo>
                  <a:pt x="4970639" y="6003925"/>
                </a:lnTo>
                <a:lnTo>
                  <a:pt x="4981751" y="6056312"/>
                </a:lnTo>
                <a:lnTo>
                  <a:pt x="4989689" y="6113462"/>
                </a:lnTo>
                <a:lnTo>
                  <a:pt x="4992864" y="6183312"/>
                </a:lnTo>
                <a:lnTo>
                  <a:pt x="4989689" y="6251575"/>
                </a:lnTo>
                <a:lnTo>
                  <a:pt x="4981751" y="6311900"/>
                </a:lnTo>
                <a:lnTo>
                  <a:pt x="4970639" y="6361112"/>
                </a:lnTo>
                <a:lnTo>
                  <a:pt x="4956351" y="6407150"/>
                </a:lnTo>
                <a:lnTo>
                  <a:pt x="4940476" y="6448425"/>
                </a:lnTo>
                <a:lnTo>
                  <a:pt x="4923014" y="6488112"/>
                </a:lnTo>
                <a:lnTo>
                  <a:pt x="4905551" y="6523037"/>
                </a:lnTo>
                <a:lnTo>
                  <a:pt x="4886501" y="6561137"/>
                </a:lnTo>
                <a:lnTo>
                  <a:pt x="4867451" y="6597650"/>
                </a:lnTo>
                <a:lnTo>
                  <a:pt x="4851576" y="6640512"/>
                </a:lnTo>
                <a:lnTo>
                  <a:pt x="4835701" y="6683375"/>
                </a:lnTo>
                <a:lnTo>
                  <a:pt x="4826176" y="6735762"/>
                </a:lnTo>
                <a:lnTo>
                  <a:pt x="4818239" y="6791325"/>
                </a:lnTo>
                <a:lnTo>
                  <a:pt x="4813476" y="6858000"/>
                </a:lnTo>
                <a:lnTo>
                  <a:pt x="0" y="6858000"/>
                </a:lnTo>
                <a:close/>
              </a:path>
            </a:pathLst>
          </a:custGeom>
          <a:solidFill>
            <a:schemeClr val="bg1"/>
          </a:solidFill>
          <a:ln w="0">
            <a:noFill/>
            <a:prstDash val="solid"/>
            <a:round/>
            <a:headEnd/>
            <a:tailEnd/>
          </a:ln>
        </p:spPr>
      </p:sp>
      <p:pic>
        <p:nvPicPr>
          <p:cNvPr id="1028" name="Picture 4" descr="Front pages: Aliens and coronavirus in Sunday's newspaper headlines | ITV  News">
            <a:extLst>
              <a:ext uri="{FF2B5EF4-FFF2-40B4-BE49-F238E27FC236}">
                <a16:creationId xmlns:a16="http://schemas.microsoft.com/office/drawing/2014/main" id="{8C7AF440-6EA8-9A46-8CA7-52AB76E821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38" r="2025" b="3"/>
          <a:stretch/>
        </p:blipFill>
        <p:spPr bwMode="auto">
          <a:xfrm>
            <a:off x="7046365" y="2"/>
            <a:ext cx="5149751" cy="3402351"/>
          </a:xfrm>
          <a:custGeom>
            <a:avLst/>
            <a:gdLst/>
            <a:ahLst/>
            <a:cxnLst/>
            <a:rect l="l" t="t" r="r" b="b"/>
            <a:pathLst>
              <a:path w="5149751" h="3402351">
                <a:moveTo>
                  <a:pt x="189795" y="0"/>
                </a:moveTo>
                <a:lnTo>
                  <a:pt x="5149751" y="0"/>
                </a:lnTo>
                <a:lnTo>
                  <a:pt x="5149751" y="3402351"/>
                </a:lnTo>
                <a:lnTo>
                  <a:pt x="1262" y="3402351"/>
                </a:lnTo>
                <a:lnTo>
                  <a:pt x="3359" y="3360737"/>
                </a:lnTo>
                <a:lnTo>
                  <a:pt x="11757" y="3300412"/>
                </a:lnTo>
                <a:lnTo>
                  <a:pt x="23514" y="3248025"/>
                </a:lnTo>
                <a:lnTo>
                  <a:pt x="38631" y="3201987"/>
                </a:lnTo>
                <a:lnTo>
                  <a:pt x="55427" y="3160712"/>
                </a:lnTo>
                <a:lnTo>
                  <a:pt x="75582" y="3121025"/>
                </a:lnTo>
                <a:lnTo>
                  <a:pt x="95737" y="3084512"/>
                </a:lnTo>
                <a:lnTo>
                  <a:pt x="115892" y="3046412"/>
                </a:lnTo>
                <a:lnTo>
                  <a:pt x="134368" y="3009900"/>
                </a:lnTo>
                <a:lnTo>
                  <a:pt x="152844" y="2967037"/>
                </a:lnTo>
                <a:lnTo>
                  <a:pt x="167959" y="2922587"/>
                </a:lnTo>
                <a:lnTo>
                  <a:pt x="178037" y="2868612"/>
                </a:lnTo>
                <a:lnTo>
                  <a:pt x="188115" y="2809875"/>
                </a:lnTo>
                <a:lnTo>
                  <a:pt x="189795" y="2741612"/>
                </a:lnTo>
                <a:lnTo>
                  <a:pt x="188115" y="2671762"/>
                </a:lnTo>
                <a:lnTo>
                  <a:pt x="178037" y="2613025"/>
                </a:lnTo>
                <a:lnTo>
                  <a:pt x="167959" y="2560637"/>
                </a:lnTo>
                <a:lnTo>
                  <a:pt x="152844" y="2513012"/>
                </a:lnTo>
                <a:lnTo>
                  <a:pt x="134368" y="2471737"/>
                </a:lnTo>
                <a:lnTo>
                  <a:pt x="115892" y="2433637"/>
                </a:lnTo>
                <a:lnTo>
                  <a:pt x="95737" y="2395537"/>
                </a:lnTo>
                <a:lnTo>
                  <a:pt x="75582" y="2359025"/>
                </a:lnTo>
                <a:lnTo>
                  <a:pt x="55427" y="2319337"/>
                </a:lnTo>
                <a:lnTo>
                  <a:pt x="38631" y="2278062"/>
                </a:lnTo>
                <a:lnTo>
                  <a:pt x="23514" y="2232025"/>
                </a:lnTo>
                <a:lnTo>
                  <a:pt x="11757" y="2179637"/>
                </a:lnTo>
                <a:lnTo>
                  <a:pt x="3359" y="2119312"/>
                </a:lnTo>
                <a:lnTo>
                  <a:pt x="0" y="2051050"/>
                </a:lnTo>
                <a:lnTo>
                  <a:pt x="3359" y="1982787"/>
                </a:lnTo>
                <a:lnTo>
                  <a:pt x="11757" y="1922462"/>
                </a:lnTo>
                <a:lnTo>
                  <a:pt x="23514" y="1870075"/>
                </a:lnTo>
                <a:lnTo>
                  <a:pt x="38631" y="1824037"/>
                </a:lnTo>
                <a:lnTo>
                  <a:pt x="55427" y="1782762"/>
                </a:lnTo>
                <a:lnTo>
                  <a:pt x="75582" y="1743075"/>
                </a:lnTo>
                <a:lnTo>
                  <a:pt x="95737" y="1708150"/>
                </a:lnTo>
                <a:lnTo>
                  <a:pt x="115892" y="1671637"/>
                </a:lnTo>
                <a:lnTo>
                  <a:pt x="134368" y="1631950"/>
                </a:lnTo>
                <a:lnTo>
                  <a:pt x="152844" y="1589087"/>
                </a:lnTo>
                <a:lnTo>
                  <a:pt x="167959" y="1544637"/>
                </a:lnTo>
                <a:lnTo>
                  <a:pt x="178037" y="1492250"/>
                </a:lnTo>
                <a:lnTo>
                  <a:pt x="188115" y="1431925"/>
                </a:lnTo>
                <a:lnTo>
                  <a:pt x="189795" y="1363662"/>
                </a:lnTo>
                <a:lnTo>
                  <a:pt x="188115" y="1295400"/>
                </a:lnTo>
                <a:lnTo>
                  <a:pt x="178037" y="1235075"/>
                </a:lnTo>
                <a:lnTo>
                  <a:pt x="167959" y="1182687"/>
                </a:lnTo>
                <a:lnTo>
                  <a:pt x="152844" y="1136650"/>
                </a:lnTo>
                <a:lnTo>
                  <a:pt x="134368" y="1095375"/>
                </a:lnTo>
                <a:lnTo>
                  <a:pt x="115892" y="1055687"/>
                </a:lnTo>
                <a:lnTo>
                  <a:pt x="95737" y="1017587"/>
                </a:lnTo>
                <a:lnTo>
                  <a:pt x="75582" y="981075"/>
                </a:lnTo>
                <a:lnTo>
                  <a:pt x="55427" y="942975"/>
                </a:lnTo>
                <a:lnTo>
                  <a:pt x="38631" y="901700"/>
                </a:lnTo>
                <a:lnTo>
                  <a:pt x="23514" y="854075"/>
                </a:lnTo>
                <a:lnTo>
                  <a:pt x="11757" y="801687"/>
                </a:lnTo>
                <a:lnTo>
                  <a:pt x="3359" y="744537"/>
                </a:lnTo>
                <a:lnTo>
                  <a:pt x="0" y="673100"/>
                </a:lnTo>
                <a:lnTo>
                  <a:pt x="3359" y="606425"/>
                </a:lnTo>
                <a:lnTo>
                  <a:pt x="11757" y="546100"/>
                </a:lnTo>
                <a:lnTo>
                  <a:pt x="23514" y="496887"/>
                </a:lnTo>
                <a:lnTo>
                  <a:pt x="38631" y="450850"/>
                </a:lnTo>
                <a:lnTo>
                  <a:pt x="55427" y="409575"/>
                </a:lnTo>
                <a:lnTo>
                  <a:pt x="73902" y="369887"/>
                </a:lnTo>
                <a:lnTo>
                  <a:pt x="92378" y="334962"/>
                </a:lnTo>
                <a:lnTo>
                  <a:pt x="112533" y="296862"/>
                </a:lnTo>
                <a:lnTo>
                  <a:pt x="132688" y="260350"/>
                </a:lnTo>
                <a:lnTo>
                  <a:pt x="149484" y="217487"/>
                </a:lnTo>
                <a:lnTo>
                  <a:pt x="166280" y="174625"/>
                </a:lnTo>
                <a:lnTo>
                  <a:pt x="176358" y="122237"/>
                </a:lnTo>
                <a:lnTo>
                  <a:pt x="184755" y="66675"/>
                </a:lnTo>
                <a:close/>
              </a:path>
            </a:pathLst>
          </a:custGeom>
          <a:noFill/>
          <a:extLst>
            <a:ext uri="{909E8E84-426E-40DD-AFC4-6F175D3DCCD1}">
              <a14:hiddenFill xmlns:a14="http://schemas.microsoft.com/office/drawing/2010/main">
                <a:solidFill>
                  <a:srgbClr val="FFFFFF"/>
                </a:solidFill>
              </a14:hiddenFill>
            </a:ext>
          </a:extLst>
        </p:spPr>
      </p:pic>
      <p:pic>
        <p:nvPicPr>
          <p:cNvPr id="4" name="Picture 2" descr="Free-YouTube-Subscribe-Button-Download-Design-Inspiration-By-AlfredoCreates-3  | First youtube video ideas, Free youtube, Youtube subscribers">
            <a:extLst>
              <a:ext uri="{FF2B5EF4-FFF2-40B4-BE49-F238E27FC236}">
                <a16:creationId xmlns:a16="http://schemas.microsoft.com/office/drawing/2014/main" id="{BE56202A-34D1-0143-A60B-21EAEAA726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446" r="3986" b="1"/>
          <a:stretch/>
        </p:blipFill>
        <p:spPr bwMode="auto">
          <a:xfrm>
            <a:off x="7046364" y="3511830"/>
            <a:ext cx="5149751" cy="3346171"/>
          </a:xfrm>
          <a:custGeom>
            <a:avLst/>
            <a:gdLst/>
            <a:ahLst/>
            <a:cxnLst/>
            <a:rect l="l" t="t" r="r" b="b"/>
            <a:pathLst>
              <a:path w="5149751" h="3346171">
                <a:moveTo>
                  <a:pt x="5387" y="0"/>
                </a:moveTo>
                <a:lnTo>
                  <a:pt x="5149751" y="0"/>
                </a:lnTo>
                <a:lnTo>
                  <a:pt x="5149751" y="3346171"/>
                </a:lnTo>
                <a:lnTo>
                  <a:pt x="189795" y="3346171"/>
                </a:lnTo>
                <a:lnTo>
                  <a:pt x="184755" y="3279496"/>
                </a:lnTo>
                <a:lnTo>
                  <a:pt x="176358" y="3223933"/>
                </a:lnTo>
                <a:lnTo>
                  <a:pt x="166280" y="3171546"/>
                </a:lnTo>
                <a:lnTo>
                  <a:pt x="149484" y="3128683"/>
                </a:lnTo>
                <a:lnTo>
                  <a:pt x="132688" y="3085821"/>
                </a:lnTo>
                <a:lnTo>
                  <a:pt x="112533" y="3049308"/>
                </a:lnTo>
                <a:lnTo>
                  <a:pt x="92378" y="3011208"/>
                </a:lnTo>
                <a:lnTo>
                  <a:pt x="73902" y="2976283"/>
                </a:lnTo>
                <a:lnTo>
                  <a:pt x="55427" y="2936596"/>
                </a:lnTo>
                <a:lnTo>
                  <a:pt x="38631" y="2895321"/>
                </a:lnTo>
                <a:lnTo>
                  <a:pt x="23514" y="2849283"/>
                </a:lnTo>
                <a:lnTo>
                  <a:pt x="11757" y="2800071"/>
                </a:lnTo>
                <a:lnTo>
                  <a:pt x="3359" y="2739746"/>
                </a:lnTo>
                <a:lnTo>
                  <a:pt x="0" y="2671483"/>
                </a:lnTo>
                <a:lnTo>
                  <a:pt x="3359" y="2601633"/>
                </a:lnTo>
                <a:lnTo>
                  <a:pt x="11757" y="2544483"/>
                </a:lnTo>
                <a:lnTo>
                  <a:pt x="23514" y="2492096"/>
                </a:lnTo>
                <a:lnTo>
                  <a:pt x="38631" y="2444471"/>
                </a:lnTo>
                <a:lnTo>
                  <a:pt x="55427" y="2403196"/>
                </a:lnTo>
                <a:lnTo>
                  <a:pt x="75582" y="2365096"/>
                </a:lnTo>
                <a:lnTo>
                  <a:pt x="95737" y="2328583"/>
                </a:lnTo>
                <a:lnTo>
                  <a:pt x="115892" y="2290483"/>
                </a:lnTo>
                <a:lnTo>
                  <a:pt x="134368" y="2250796"/>
                </a:lnTo>
                <a:lnTo>
                  <a:pt x="152844" y="2209521"/>
                </a:lnTo>
                <a:lnTo>
                  <a:pt x="167959" y="2163483"/>
                </a:lnTo>
                <a:lnTo>
                  <a:pt x="178037" y="2111096"/>
                </a:lnTo>
                <a:lnTo>
                  <a:pt x="188115" y="2050771"/>
                </a:lnTo>
                <a:lnTo>
                  <a:pt x="189795" y="1982508"/>
                </a:lnTo>
                <a:lnTo>
                  <a:pt x="188115" y="1914246"/>
                </a:lnTo>
                <a:lnTo>
                  <a:pt x="178037" y="1853921"/>
                </a:lnTo>
                <a:lnTo>
                  <a:pt x="167959" y="1801533"/>
                </a:lnTo>
                <a:lnTo>
                  <a:pt x="152844" y="1757083"/>
                </a:lnTo>
                <a:lnTo>
                  <a:pt x="134368" y="1714221"/>
                </a:lnTo>
                <a:lnTo>
                  <a:pt x="115892" y="1674533"/>
                </a:lnTo>
                <a:lnTo>
                  <a:pt x="95737" y="1638021"/>
                </a:lnTo>
                <a:lnTo>
                  <a:pt x="75582" y="1603096"/>
                </a:lnTo>
                <a:lnTo>
                  <a:pt x="55427" y="1563408"/>
                </a:lnTo>
                <a:lnTo>
                  <a:pt x="38631" y="1522133"/>
                </a:lnTo>
                <a:lnTo>
                  <a:pt x="23514" y="1476096"/>
                </a:lnTo>
                <a:lnTo>
                  <a:pt x="11757" y="1423708"/>
                </a:lnTo>
                <a:lnTo>
                  <a:pt x="3359" y="1363383"/>
                </a:lnTo>
                <a:lnTo>
                  <a:pt x="0" y="1295121"/>
                </a:lnTo>
                <a:lnTo>
                  <a:pt x="3359" y="1226858"/>
                </a:lnTo>
                <a:lnTo>
                  <a:pt x="11757" y="1166533"/>
                </a:lnTo>
                <a:lnTo>
                  <a:pt x="23514" y="1114146"/>
                </a:lnTo>
                <a:lnTo>
                  <a:pt x="38631" y="1068108"/>
                </a:lnTo>
                <a:lnTo>
                  <a:pt x="55427" y="1025246"/>
                </a:lnTo>
                <a:lnTo>
                  <a:pt x="75582" y="987146"/>
                </a:lnTo>
                <a:lnTo>
                  <a:pt x="115892" y="912533"/>
                </a:lnTo>
                <a:lnTo>
                  <a:pt x="134368" y="874433"/>
                </a:lnTo>
                <a:lnTo>
                  <a:pt x="152844" y="831571"/>
                </a:lnTo>
                <a:lnTo>
                  <a:pt x="167959" y="785533"/>
                </a:lnTo>
                <a:lnTo>
                  <a:pt x="178037" y="733146"/>
                </a:lnTo>
                <a:lnTo>
                  <a:pt x="188115" y="674408"/>
                </a:lnTo>
                <a:lnTo>
                  <a:pt x="189795" y="604558"/>
                </a:lnTo>
                <a:lnTo>
                  <a:pt x="188115" y="536296"/>
                </a:lnTo>
                <a:lnTo>
                  <a:pt x="178037" y="475971"/>
                </a:lnTo>
                <a:lnTo>
                  <a:pt x="167959" y="423583"/>
                </a:lnTo>
                <a:lnTo>
                  <a:pt x="152844" y="379133"/>
                </a:lnTo>
                <a:lnTo>
                  <a:pt x="134368" y="336271"/>
                </a:lnTo>
                <a:lnTo>
                  <a:pt x="115892" y="299758"/>
                </a:lnTo>
                <a:lnTo>
                  <a:pt x="75582" y="225146"/>
                </a:lnTo>
                <a:lnTo>
                  <a:pt x="55427" y="185458"/>
                </a:lnTo>
                <a:lnTo>
                  <a:pt x="38631" y="144183"/>
                </a:lnTo>
                <a:lnTo>
                  <a:pt x="23514" y="98146"/>
                </a:lnTo>
                <a:lnTo>
                  <a:pt x="11757" y="4575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139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B16D-0B76-3A4B-BDAD-69CB46B7BE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9BF3EB-3745-AA4C-921D-EC18BF16FD96}"/>
              </a:ext>
            </a:extLst>
          </p:cNvPr>
          <p:cNvSpPr>
            <a:spLocks noGrp="1"/>
          </p:cNvSpPr>
          <p:nvPr>
            <p:ph idx="1"/>
          </p:nvPr>
        </p:nvSpPr>
        <p:spPr/>
        <p:txBody>
          <a:bodyPr/>
          <a:lstStyle/>
          <a:p>
            <a:endParaRPr lang="en-US" dirty="0"/>
          </a:p>
        </p:txBody>
      </p:sp>
      <p:pic>
        <p:nvPicPr>
          <p:cNvPr id="2050" name="Picture 2" descr="Daily Star Sunday (UK) Front Page for 21 January 2018 | Paperboy Online  Newspapers">
            <a:extLst>
              <a:ext uri="{FF2B5EF4-FFF2-40B4-BE49-F238E27FC236}">
                <a16:creationId xmlns:a16="http://schemas.microsoft.com/office/drawing/2014/main" id="{9AB4EBBA-4DEC-154E-B813-B5EA73BEF9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497" y="382385"/>
            <a:ext cx="4741503" cy="60709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6C3CC65-EC4C-3741-BB5E-7D3445400D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402" y="-150981"/>
            <a:ext cx="4340052" cy="70089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378D5E-BD20-FD43-8BD4-2CBDF966C235}"/>
              </a:ext>
            </a:extLst>
          </p:cNvPr>
          <p:cNvSpPr txBox="1"/>
          <p:nvPr/>
        </p:nvSpPr>
        <p:spPr>
          <a:xfrm>
            <a:off x="1367749" y="260354"/>
            <a:ext cx="9316816" cy="6186309"/>
          </a:xfrm>
          <a:prstGeom prst="rect">
            <a:avLst/>
          </a:prstGeom>
          <a:solidFill>
            <a:schemeClr val="accent5"/>
          </a:solidFill>
        </p:spPr>
        <p:txBody>
          <a:bodyPr wrap="square" rtlCol="0">
            <a:spAutoFit/>
          </a:bodyPr>
          <a:lstStyle/>
          <a:p>
            <a:pPr marL="285750" indent="-285750">
              <a:buFont typeface="Arial" panose="020B0604020202020204" pitchFamily="34" charset="0"/>
              <a:buChar char="•"/>
            </a:pPr>
            <a:r>
              <a:rPr lang="en-US" dirty="0" err="1"/>
              <a:t>Colour</a:t>
            </a:r>
            <a:endParaRPr lang="en-US" dirty="0"/>
          </a:p>
          <a:p>
            <a:pPr marL="285750" indent="-285750">
              <a:buFont typeface="Arial" panose="020B0604020202020204" pitchFamily="34" charset="0"/>
              <a:buChar char="•"/>
            </a:pPr>
            <a:r>
              <a:rPr lang="en-US" dirty="0"/>
              <a:t>Daily Star = 60p / FT = £2.90</a:t>
            </a:r>
          </a:p>
          <a:p>
            <a:pPr marL="285750" indent="-285750">
              <a:buFont typeface="Arial" panose="020B0604020202020204" pitchFamily="34" charset="0"/>
              <a:buChar char="•"/>
            </a:pPr>
            <a:r>
              <a:rPr lang="en-US" dirty="0"/>
              <a:t>Star talks about sex, sport and TV</a:t>
            </a:r>
          </a:p>
          <a:p>
            <a:pPr marL="285750" indent="-285750">
              <a:buFont typeface="Arial" panose="020B0604020202020204" pitchFamily="34" charset="0"/>
              <a:buChar char="•"/>
            </a:pPr>
            <a:r>
              <a:rPr lang="en-US" dirty="0"/>
              <a:t>FT headlines a lot smaller and wordier</a:t>
            </a:r>
          </a:p>
          <a:p>
            <a:pPr marL="285750" indent="-285750">
              <a:buFont typeface="Arial" panose="020B0604020202020204" pitchFamily="34" charset="0"/>
              <a:buChar char="•"/>
            </a:pPr>
            <a:r>
              <a:rPr lang="en-US" dirty="0"/>
              <a:t>Much less use of images in FT</a:t>
            </a:r>
          </a:p>
          <a:p>
            <a:pPr marL="285750" indent="-285750">
              <a:buFont typeface="Arial" panose="020B0604020202020204" pitchFamily="34" charset="0"/>
              <a:buChar char="•"/>
            </a:pPr>
            <a:r>
              <a:rPr lang="en-US" dirty="0"/>
              <a:t>FT is physically bigger than the Star</a:t>
            </a:r>
          </a:p>
          <a:p>
            <a:pPr marL="285750" indent="-285750">
              <a:buFont typeface="Arial" panose="020B0604020202020204" pitchFamily="34" charset="0"/>
              <a:buChar char="•"/>
            </a:pPr>
            <a:r>
              <a:rPr lang="en-US" dirty="0"/>
              <a:t>More dramatic language in the Star: ‘killed off’</a:t>
            </a:r>
          </a:p>
          <a:p>
            <a:endParaRPr lang="en-US" dirty="0"/>
          </a:p>
          <a:p>
            <a:endParaRPr lang="en-US" dirty="0"/>
          </a:p>
          <a:p>
            <a:endParaRPr lang="en-US" dirty="0"/>
          </a:p>
          <a:p>
            <a:endParaRPr lang="en-US" dirty="0"/>
          </a:p>
          <a:p>
            <a:endParaRPr lang="en-US" dirty="0"/>
          </a:p>
          <a:p>
            <a:endParaRPr lang="en-US" dirty="0"/>
          </a:p>
          <a:p>
            <a:r>
              <a:rPr lang="en-US" dirty="0"/>
              <a:t>The Daily Star is an example of a </a:t>
            </a:r>
            <a:r>
              <a:rPr lang="en-US" b="1" dirty="0"/>
              <a:t>TABLOID</a:t>
            </a:r>
            <a:r>
              <a:rPr lang="en-US" dirty="0"/>
              <a:t> newspaper. Financial Times is an example of a </a:t>
            </a:r>
            <a:r>
              <a:rPr lang="en-US" b="1" dirty="0"/>
              <a:t>BROADSHEET</a:t>
            </a:r>
            <a:r>
              <a:rPr lang="en-US" dirty="0"/>
              <a:t>. </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616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8796392" cy="1492132"/>
          </a:xfrm>
        </p:spPr>
        <p:txBody>
          <a:bodyPr>
            <a:normAutofit/>
          </a:bodyPr>
          <a:lstStyle/>
          <a:p>
            <a:r>
              <a:rPr lang="en-US" dirty="0"/>
              <a:t>Understanding Context</a:t>
            </a:r>
          </a:p>
        </p:txBody>
      </p:sp>
      <p:sp>
        <p:nvSpPr>
          <p:cNvPr id="23" name="Rectangle 22">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extBox 6">
            <a:extLst>
              <a:ext uri="{FF2B5EF4-FFF2-40B4-BE49-F238E27FC236}">
                <a16:creationId xmlns:a16="http://schemas.microsoft.com/office/drawing/2014/main" id="{FF5F2B3F-70E3-064B-8415-74EBECCCFEEC}"/>
              </a:ext>
            </a:extLst>
          </p:cNvPr>
          <p:cNvSpPr txBox="1"/>
          <p:nvPr/>
        </p:nvSpPr>
        <p:spPr>
          <a:xfrm>
            <a:off x="901399" y="2307983"/>
            <a:ext cx="3100342" cy="707886"/>
          </a:xfrm>
          <a:prstGeom prst="rect">
            <a:avLst/>
          </a:prstGeom>
          <a:solidFill>
            <a:schemeClr val="accent5"/>
          </a:solidFill>
        </p:spPr>
        <p:txBody>
          <a:bodyPr wrap="square" rtlCol="0">
            <a:spAutoFit/>
          </a:bodyPr>
          <a:lstStyle/>
          <a:p>
            <a:pPr algn="ctr"/>
            <a:r>
              <a:rPr lang="en-US" sz="4000" dirty="0">
                <a:solidFill>
                  <a:schemeClr val="bg1"/>
                </a:solidFill>
              </a:rPr>
              <a:t>BBC</a:t>
            </a:r>
          </a:p>
        </p:txBody>
      </p:sp>
      <p:sp>
        <p:nvSpPr>
          <p:cNvPr id="20" name="TextBox 19">
            <a:extLst>
              <a:ext uri="{FF2B5EF4-FFF2-40B4-BE49-F238E27FC236}">
                <a16:creationId xmlns:a16="http://schemas.microsoft.com/office/drawing/2014/main" id="{ACB2F26E-833A-354B-A05F-14A6C2D528B2}"/>
              </a:ext>
            </a:extLst>
          </p:cNvPr>
          <p:cNvSpPr txBox="1"/>
          <p:nvPr/>
        </p:nvSpPr>
        <p:spPr>
          <a:xfrm>
            <a:off x="2667385" y="3399817"/>
            <a:ext cx="3100342" cy="707886"/>
          </a:xfrm>
          <a:prstGeom prst="rect">
            <a:avLst/>
          </a:prstGeom>
          <a:solidFill>
            <a:srgbClr val="92D050"/>
          </a:solidFill>
        </p:spPr>
        <p:txBody>
          <a:bodyPr wrap="square" rtlCol="0">
            <a:spAutoFit/>
          </a:bodyPr>
          <a:lstStyle/>
          <a:p>
            <a:pPr algn="ctr"/>
            <a:r>
              <a:rPr lang="en-US" sz="4000" dirty="0">
                <a:solidFill>
                  <a:schemeClr val="bg1"/>
                </a:solidFill>
              </a:rPr>
              <a:t>ITV</a:t>
            </a:r>
          </a:p>
        </p:txBody>
      </p:sp>
      <p:sp>
        <p:nvSpPr>
          <p:cNvPr id="22" name="TextBox 21">
            <a:extLst>
              <a:ext uri="{FF2B5EF4-FFF2-40B4-BE49-F238E27FC236}">
                <a16:creationId xmlns:a16="http://schemas.microsoft.com/office/drawing/2014/main" id="{26E0F82E-5373-C740-B9E3-E725DEEA1D8E}"/>
              </a:ext>
            </a:extLst>
          </p:cNvPr>
          <p:cNvSpPr txBox="1"/>
          <p:nvPr/>
        </p:nvSpPr>
        <p:spPr>
          <a:xfrm>
            <a:off x="4235299" y="2307983"/>
            <a:ext cx="3100342" cy="707886"/>
          </a:xfrm>
          <a:prstGeom prst="rect">
            <a:avLst/>
          </a:prstGeom>
          <a:solidFill>
            <a:srgbClr val="92D050"/>
          </a:solidFill>
        </p:spPr>
        <p:txBody>
          <a:bodyPr wrap="square" rtlCol="0">
            <a:spAutoFit/>
          </a:bodyPr>
          <a:lstStyle/>
          <a:p>
            <a:pPr algn="ctr"/>
            <a:r>
              <a:rPr lang="en-US" sz="4000" dirty="0">
                <a:solidFill>
                  <a:schemeClr val="bg1"/>
                </a:solidFill>
              </a:rPr>
              <a:t>Sky</a:t>
            </a:r>
          </a:p>
        </p:txBody>
      </p:sp>
      <p:sp>
        <p:nvSpPr>
          <p:cNvPr id="24" name="TextBox 23">
            <a:extLst>
              <a:ext uri="{FF2B5EF4-FFF2-40B4-BE49-F238E27FC236}">
                <a16:creationId xmlns:a16="http://schemas.microsoft.com/office/drawing/2014/main" id="{192C8266-4B0A-CC4E-B4B8-F0D417988221}"/>
              </a:ext>
            </a:extLst>
          </p:cNvPr>
          <p:cNvSpPr txBox="1"/>
          <p:nvPr/>
        </p:nvSpPr>
        <p:spPr>
          <a:xfrm>
            <a:off x="6019029" y="3393708"/>
            <a:ext cx="3100342" cy="707886"/>
          </a:xfrm>
          <a:prstGeom prst="rect">
            <a:avLst/>
          </a:prstGeom>
          <a:solidFill>
            <a:srgbClr val="92D050"/>
          </a:solidFill>
        </p:spPr>
        <p:txBody>
          <a:bodyPr wrap="square" rtlCol="0">
            <a:spAutoFit/>
          </a:bodyPr>
          <a:lstStyle/>
          <a:p>
            <a:pPr algn="ctr"/>
            <a:r>
              <a:rPr lang="en-US" sz="4000" dirty="0">
                <a:solidFill>
                  <a:schemeClr val="bg1"/>
                </a:solidFill>
              </a:rPr>
              <a:t>Channel 4</a:t>
            </a:r>
          </a:p>
        </p:txBody>
      </p:sp>
      <p:sp>
        <p:nvSpPr>
          <p:cNvPr id="25" name="TextBox 24">
            <a:extLst>
              <a:ext uri="{FF2B5EF4-FFF2-40B4-BE49-F238E27FC236}">
                <a16:creationId xmlns:a16="http://schemas.microsoft.com/office/drawing/2014/main" id="{AB682ADB-5633-F041-BBBB-D0079A835FC3}"/>
              </a:ext>
            </a:extLst>
          </p:cNvPr>
          <p:cNvSpPr txBox="1"/>
          <p:nvPr/>
        </p:nvSpPr>
        <p:spPr>
          <a:xfrm>
            <a:off x="7569199" y="2307983"/>
            <a:ext cx="3100342" cy="707886"/>
          </a:xfrm>
          <a:prstGeom prst="rect">
            <a:avLst/>
          </a:prstGeom>
          <a:solidFill>
            <a:schemeClr val="accent1"/>
          </a:solidFill>
        </p:spPr>
        <p:txBody>
          <a:bodyPr wrap="square" rtlCol="0">
            <a:spAutoFit/>
          </a:bodyPr>
          <a:lstStyle/>
          <a:p>
            <a:pPr algn="ctr"/>
            <a:r>
              <a:rPr lang="en-US" sz="4000" dirty="0">
                <a:solidFill>
                  <a:schemeClr val="bg1"/>
                </a:solidFill>
              </a:rPr>
              <a:t>Netflix</a:t>
            </a:r>
          </a:p>
        </p:txBody>
      </p:sp>
      <p:sp>
        <p:nvSpPr>
          <p:cNvPr id="26" name="Content Placeholder 2">
            <a:extLst>
              <a:ext uri="{FF2B5EF4-FFF2-40B4-BE49-F238E27FC236}">
                <a16:creationId xmlns:a16="http://schemas.microsoft.com/office/drawing/2014/main" id="{B528D54F-A353-1F4B-8C57-4EF06F6F1DA2}"/>
              </a:ext>
            </a:extLst>
          </p:cNvPr>
          <p:cNvSpPr>
            <a:spLocks noGrp="1"/>
          </p:cNvSpPr>
          <p:nvPr>
            <p:ph idx="1"/>
          </p:nvPr>
        </p:nvSpPr>
        <p:spPr>
          <a:xfrm>
            <a:off x="1591201" y="4414295"/>
            <a:ext cx="7970242" cy="1602191"/>
          </a:xfrm>
        </p:spPr>
        <p:txBody>
          <a:bodyPr>
            <a:normAutofit fontScale="92500" lnSpcReduction="10000"/>
          </a:bodyPr>
          <a:lstStyle/>
          <a:p>
            <a:r>
              <a:rPr lang="en-GB" dirty="0"/>
              <a:t>In groups, you must research your assigned TV channel. Find out how it is funded, what is is or isn’t allowed to show, and what makes it different from the others. Put your findings into a short presentation to feed back to the group. Include some example programmes to help back up your point. Remember to </a:t>
            </a:r>
            <a:r>
              <a:rPr lang="en-GB" b="1" dirty="0"/>
              <a:t>reference</a:t>
            </a:r>
            <a:r>
              <a:rPr lang="en-GB" dirty="0"/>
              <a:t> your research </a:t>
            </a:r>
            <a:r>
              <a:rPr lang="en-GB" b="1" dirty="0"/>
              <a:t>sources</a:t>
            </a:r>
            <a:r>
              <a:rPr lang="en-GB" dirty="0"/>
              <a:t>.</a:t>
            </a:r>
          </a:p>
          <a:p>
            <a:pPr marL="0" indent="0">
              <a:buNone/>
            </a:pPr>
            <a:endParaRPr lang="en-US" dirty="0"/>
          </a:p>
        </p:txBody>
      </p:sp>
    </p:spTree>
    <p:extLst>
      <p:ext uri="{BB962C8B-B14F-4D97-AF65-F5344CB8AC3E}">
        <p14:creationId xmlns:p14="http://schemas.microsoft.com/office/powerpoint/2010/main" val="33937511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heel(1)">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heel(1)">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heel(1)">
                                      <p:cBhvr>
                                        <p:cTn id="27" dur="20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animBg="1"/>
      <p:bldP spid="22" grpId="0" animBg="1"/>
      <p:bldP spid="24" grpId="0" animBg="1"/>
      <p:bldP spid="25" grpId="0" animBg="1"/>
      <p:bldP spid="2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8796392" cy="1492132"/>
          </a:xfrm>
        </p:spPr>
        <p:txBody>
          <a:bodyPr>
            <a:normAutofit/>
          </a:bodyPr>
          <a:lstStyle/>
          <a:p>
            <a:r>
              <a:rPr lang="en-US" dirty="0"/>
              <a:t>Understanding Context</a:t>
            </a:r>
          </a:p>
        </p:txBody>
      </p:sp>
      <p:sp>
        <p:nvSpPr>
          <p:cNvPr id="23" name="Rectangle 22">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extBox 6">
            <a:extLst>
              <a:ext uri="{FF2B5EF4-FFF2-40B4-BE49-F238E27FC236}">
                <a16:creationId xmlns:a16="http://schemas.microsoft.com/office/drawing/2014/main" id="{FF5F2B3F-70E3-064B-8415-74EBECCCFEEC}"/>
              </a:ext>
            </a:extLst>
          </p:cNvPr>
          <p:cNvSpPr txBox="1"/>
          <p:nvPr/>
        </p:nvSpPr>
        <p:spPr>
          <a:xfrm>
            <a:off x="825990" y="1372373"/>
            <a:ext cx="3100342" cy="707886"/>
          </a:xfrm>
          <a:prstGeom prst="rect">
            <a:avLst/>
          </a:prstGeom>
          <a:solidFill>
            <a:schemeClr val="accent5"/>
          </a:solidFill>
        </p:spPr>
        <p:txBody>
          <a:bodyPr wrap="square" rtlCol="0">
            <a:spAutoFit/>
          </a:bodyPr>
          <a:lstStyle/>
          <a:p>
            <a:pPr algn="ctr"/>
            <a:r>
              <a:rPr lang="en-US" sz="4000" dirty="0">
                <a:solidFill>
                  <a:schemeClr val="bg1"/>
                </a:solidFill>
              </a:rPr>
              <a:t>BBC</a:t>
            </a:r>
          </a:p>
        </p:txBody>
      </p:sp>
      <p:sp>
        <p:nvSpPr>
          <p:cNvPr id="20" name="TextBox 19">
            <a:extLst>
              <a:ext uri="{FF2B5EF4-FFF2-40B4-BE49-F238E27FC236}">
                <a16:creationId xmlns:a16="http://schemas.microsoft.com/office/drawing/2014/main" id="{ACB2F26E-833A-354B-A05F-14A6C2D528B2}"/>
              </a:ext>
            </a:extLst>
          </p:cNvPr>
          <p:cNvSpPr txBox="1"/>
          <p:nvPr/>
        </p:nvSpPr>
        <p:spPr>
          <a:xfrm>
            <a:off x="825990" y="3777815"/>
            <a:ext cx="3100342" cy="707886"/>
          </a:xfrm>
          <a:prstGeom prst="rect">
            <a:avLst/>
          </a:prstGeom>
          <a:solidFill>
            <a:srgbClr val="92D050"/>
          </a:solidFill>
        </p:spPr>
        <p:txBody>
          <a:bodyPr wrap="square" rtlCol="0">
            <a:spAutoFit/>
          </a:bodyPr>
          <a:lstStyle/>
          <a:p>
            <a:pPr algn="ctr"/>
            <a:r>
              <a:rPr lang="en-US" sz="4000" dirty="0">
                <a:solidFill>
                  <a:schemeClr val="bg1"/>
                </a:solidFill>
              </a:rPr>
              <a:t>ITV</a:t>
            </a:r>
          </a:p>
        </p:txBody>
      </p:sp>
      <p:sp>
        <p:nvSpPr>
          <p:cNvPr id="22" name="TextBox 21">
            <a:extLst>
              <a:ext uri="{FF2B5EF4-FFF2-40B4-BE49-F238E27FC236}">
                <a16:creationId xmlns:a16="http://schemas.microsoft.com/office/drawing/2014/main" id="{26E0F82E-5373-C740-B9E3-E725DEEA1D8E}"/>
              </a:ext>
            </a:extLst>
          </p:cNvPr>
          <p:cNvSpPr txBox="1"/>
          <p:nvPr/>
        </p:nvSpPr>
        <p:spPr>
          <a:xfrm>
            <a:off x="825990" y="2931399"/>
            <a:ext cx="3100342" cy="707886"/>
          </a:xfrm>
          <a:prstGeom prst="rect">
            <a:avLst/>
          </a:prstGeom>
          <a:solidFill>
            <a:srgbClr val="92D050"/>
          </a:solidFill>
        </p:spPr>
        <p:txBody>
          <a:bodyPr wrap="square" rtlCol="0">
            <a:spAutoFit/>
          </a:bodyPr>
          <a:lstStyle/>
          <a:p>
            <a:pPr algn="ctr"/>
            <a:r>
              <a:rPr lang="en-US" sz="4000" dirty="0">
                <a:solidFill>
                  <a:schemeClr val="bg1"/>
                </a:solidFill>
              </a:rPr>
              <a:t>Sky</a:t>
            </a:r>
          </a:p>
        </p:txBody>
      </p:sp>
      <p:sp>
        <p:nvSpPr>
          <p:cNvPr id="24" name="TextBox 23">
            <a:extLst>
              <a:ext uri="{FF2B5EF4-FFF2-40B4-BE49-F238E27FC236}">
                <a16:creationId xmlns:a16="http://schemas.microsoft.com/office/drawing/2014/main" id="{192C8266-4B0A-CC4E-B4B8-F0D417988221}"/>
              </a:ext>
            </a:extLst>
          </p:cNvPr>
          <p:cNvSpPr txBox="1"/>
          <p:nvPr/>
        </p:nvSpPr>
        <p:spPr>
          <a:xfrm>
            <a:off x="825990" y="4587049"/>
            <a:ext cx="3100342" cy="707886"/>
          </a:xfrm>
          <a:prstGeom prst="rect">
            <a:avLst/>
          </a:prstGeom>
          <a:solidFill>
            <a:srgbClr val="92D050"/>
          </a:solidFill>
        </p:spPr>
        <p:txBody>
          <a:bodyPr wrap="square" rtlCol="0">
            <a:spAutoFit/>
          </a:bodyPr>
          <a:lstStyle/>
          <a:p>
            <a:pPr algn="ctr"/>
            <a:r>
              <a:rPr lang="en-US" sz="4000" dirty="0">
                <a:solidFill>
                  <a:schemeClr val="bg1"/>
                </a:solidFill>
              </a:rPr>
              <a:t>Channel 4</a:t>
            </a:r>
          </a:p>
        </p:txBody>
      </p:sp>
      <p:sp>
        <p:nvSpPr>
          <p:cNvPr id="25" name="TextBox 24">
            <a:extLst>
              <a:ext uri="{FF2B5EF4-FFF2-40B4-BE49-F238E27FC236}">
                <a16:creationId xmlns:a16="http://schemas.microsoft.com/office/drawing/2014/main" id="{AB682ADB-5633-F041-BBBB-D0079A835FC3}"/>
              </a:ext>
            </a:extLst>
          </p:cNvPr>
          <p:cNvSpPr txBox="1"/>
          <p:nvPr/>
        </p:nvSpPr>
        <p:spPr>
          <a:xfrm>
            <a:off x="825990" y="5829002"/>
            <a:ext cx="3100342" cy="707886"/>
          </a:xfrm>
          <a:prstGeom prst="rect">
            <a:avLst/>
          </a:prstGeom>
          <a:solidFill>
            <a:schemeClr val="accent1"/>
          </a:solidFill>
        </p:spPr>
        <p:txBody>
          <a:bodyPr wrap="square" rtlCol="0">
            <a:spAutoFit/>
          </a:bodyPr>
          <a:lstStyle/>
          <a:p>
            <a:pPr algn="ctr"/>
            <a:r>
              <a:rPr lang="en-US" sz="4000" dirty="0">
                <a:solidFill>
                  <a:schemeClr val="bg1"/>
                </a:solidFill>
              </a:rPr>
              <a:t>Netflix</a:t>
            </a:r>
          </a:p>
        </p:txBody>
      </p:sp>
      <p:sp>
        <p:nvSpPr>
          <p:cNvPr id="13" name="TextBox 12">
            <a:extLst>
              <a:ext uri="{FF2B5EF4-FFF2-40B4-BE49-F238E27FC236}">
                <a16:creationId xmlns:a16="http://schemas.microsoft.com/office/drawing/2014/main" id="{DE22FA17-AD96-494F-AEF1-63CB8F4CF14F}"/>
              </a:ext>
            </a:extLst>
          </p:cNvPr>
          <p:cNvSpPr txBox="1"/>
          <p:nvPr/>
        </p:nvSpPr>
        <p:spPr>
          <a:xfrm>
            <a:off x="4950444" y="1374995"/>
            <a:ext cx="5565155" cy="523220"/>
          </a:xfrm>
          <a:prstGeom prst="rect">
            <a:avLst/>
          </a:prstGeom>
          <a:solidFill>
            <a:schemeClr val="accent5"/>
          </a:solidFill>
        </p:spPr>
        <p:txBody>
          <a:bodyPr wrap="square" rtlCol="0">
            <a:spAutoFit/>
          </a:bodyPr>
          <a:lstStyle/>
          <a:p>
            <a:pPr algn="ctr"/>
            <a:r>
              <a:rPr lang="en-US" sz="2800" b="1" dirty="0">
                <a:solidFill>
                  <a:schemeClr val="bg1"/>
                </a:solidFill>
              </a:rPr>
              <a:t>Public Service Broadcaster</a:t>
            </a:r>
          </a:p>
        </p:txBody>
      </p:sp>
      <p:sp>
        <p:nvSpPr>
          <p:cNvPr id="14" name="TextBox 13">
            <a:extLst>
              <a:ext uri="{FF2B5EF4-FFF2-40B4-BE49-F238E27FC236}">
                <a16:creationId xmlns:a16="http://schemas.microsoft.com/office/drawing/2014/main" id="{CB0C0E5B-3A66-BA4D-A034-F58D8C566ED3}"/>
              </a:ext>
            </a:extLst>
          </p:cNvPr>
          <p:cNvSpPr txBox="1"/>
          <p:nvPr/>
        </p:nvSpPr>
        <p:spPr>
          <a:xfrm>
            <a:off x="4950441" y="3843038"/>
            <a:ext cx="5565155" cy="523220"/>
          </a:xfrm>
          <a:prstGeom prst="rect">
            <a:avLst/>
          </a:prstGeom>
          <a:solidFill>
            <a:srgbClr val="92D050"/>
          </a:solidFill>
        </p:spPr>
        <p:txBody>
          <a:bodyPr wrap="square" rtlCol="0">
            <a:spAutoFit/>
          </a:bodyPr>
          <a:lstStyle/>
          <a:p>
            <a:pPr algn="ctr"/>
            <a:r>
              <a:rPr lang="en-US" sz="2800" b="1" dirty="0">
                <a:solidFill>
                  <a:schemeClr val="bg1"/>
                </a:solidFill>
              </a:rPr>
              <a:t>Advert funded channel</a:t>
            </a:r>
          </a:p>
        </p:txBody>
      </p:sp>
      <p:sp>
        <p:nvSpPr>
          <p:cNvPr id="15" name="TextBox 14">
            <a:extLst>
              <a:ext uri="{FF2B5EF4-FFF2-40B4-BE49-F238E27FC236}">
                <a16:creationId xmlns:a16="http://schemas.microsoft.com/office/drawing/2014/main" id="{A1D52298-9682-3E45-BC3C-30BF2ABA00A7}"/>
              </a:ext>
            </a:extLst>
          </p:cNvPr>
          <p:cNvSpPr txBox="1"/>
          <p:nvPr/>
        </p:nvSpPr>
        <p:spPr>
          <a:xfrm>
            <a:off x="4950442" y="5921335"/>
            <a:ext cx="5565155" cy="523220"/>
          </a:xfrm>
          <a:prstGeom prst="rect">
            <a:avLst/>
          </a:prstGeom>
          <a:solidFill>
            <a:schemeClr val="accent1"/>
          </a:solidFill>
        </p:spPr>
        <p:txBody>
          <a:bodyPr wrap="square" rtlCol="0">
            <a:spAutoFit/>
          </a:bodyPr>
          <a:lstStyle/>
          <a:p>
            <a:pPr algn="ctr"/>
            <a:r>
              <a:rPr lang="en-US" sz="2800" b="1" dirty="0">
                <a:solidFill>
                  <a:schemeClr val="bg1"/>
                </a:solidFill>
              </a:rPr>
              <a:t>Streaming service</a:t>
            </a:r>
          </a:p>
        </p:txBody>
      </p:sp>
    </p:spTree>
    <p:extLst>
      <p:ext uri="{BB962C8B-B14F-4D97-AF65-F5344CB8AC3E}">
        <p14:creationId xmlns:p14="http://schemas.microsoft.com/office/powerpoint/2010/main" val="22908033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heel(1)">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heel(1)">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heel(1)">
                                      <p:cBhvr>
                                        <p:cTn id="27" dur="20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heel(1)">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heel(1)">
                                      <p:cBhvr>
                                        <p:cTn id="37" dur="2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heel(1)">
                                      <p:cBhvr>
                                        <p:cTn id="4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animBg="1"/>
      <p:bldP spid="22" grpId="0" animBg="1"/>
      <p:bldP spid="24" grpId="0" animBg="1"/>
      <p:bldP spid="25"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076" name="Picture 4" descr="A recipe for disaster: 4 research sources to avoid in your writing">
            <a:extLst>
              <a:ext uri="{FF2B5EF4-FFF2-40B4-BE49-F238E27FC236}">
                <a16:creationId xmlns:a16="http://schemas.microsoft.com/office/drawing/2014/main" id="{6D54404D-F3AE-454C-B4F7-D7D8FB57F7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41" r="25920" b="-1"/>
          <a:stretch/>
        </p:blipFill>
        <p:spPr bwMode="auto">
          <a:xfrm>
            <a:off x="7338646" y="10"/>
            <a:ext cx="4853354"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6015897" cy="1492132"/>
          </a:xfrm>
        </p:spPr>
        <p:txBody>
          <a:bodyPr vert="horz" lIns="91440" tIns="45720" rIns="91440" bIns="45720" rtlCol="0" anchor="t">
            <a:normAutofit/>
          </a:bodyPr>
          <a:lstStyle/>
          <a:p>
            <a:r>
              <a:rPr lang="en-US" dirty="0"/>
              <a:t>Research Sources</a:t>
            </a:r>
          </a:p>
        </p:txBody>
      </p:sp>
      <p:sp>
        <p:nvSpPr>
          <p:cNvPr id="75" name="Rectangle 74">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B904A84D-5741-7442-B0A8-1FBDA6608246}"/>
              </a:ext>
            </a:extLst>
          </p:cNvPr>
          <p:cNvSpPr txBox="1"/>
          <p:nvPr/>
        </p:nvSpPr>
        <p:spPr>
          <a:xfrm>
            <a:off x="765051" y="2286001"/>
            <a:ext cx="6015897" cy="3593591"/>
          </a:xfrm>
          <a:prstGeom prst="rect">
            <a:avLst/>
          </a:prstGeom>
        </p:spPr>
        <p:txBody>
          <a:bodyPr vert="horz" lIns="91440" tIns="45720" rIns="91440" bIns="45720" rtlCol="0">
            <a:normAutofit/>
          </a:bodyPr>
          <a:lstStyle/>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Books</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Websites</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Films</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Documentaries</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Newspapers</a:t>
            </a:r>
          </a:p>
        </p:txBody>
      </p:sp>
      <p:sp>
        <p:nvSpPr>
          <p:cNvPr id="7" name="TextBox 6">
            <a:extLst>
              <a:ext uri="{FF2B5EF4-FFF2-40B4-BE49-F238E27FC236}">
                <a16:creationId xmlns:a16="http://schemas.microsoft.com/office/drawing/2014/main" id="{FF5F2B3F-70E3-064B-8415-74EBECCCFEEC}"/>
              </a:ext>
            </a:extLst>
          </p:cNvPr>
          <p:cNvSpPr txBox="1"/>
          <p:nvPr/>
        </p:nvSpPr>
        <p:spPr>
          <a:xfrm>
            <a:off x="5273854" y="2382982"/>
            <a:ext cx="1811894" cy="369332"/>
          </a:xfrm>
          <a:prstGeom prst="rect">
            <a:avLst/>
          </a:prstGeom>
          <a:solidFill>
            <a:srgbClr val="00B050"/>
          </a:solidFill>
        </p:spPr>
        <p:txBody>
          <a:bodyPr wrap="square" rtlCol="0">
            <a:spAutoFit/>
          </a:bodyPr>
          <a:lstStyle/>
          <a:p>
            <a:pPr algn="ctr">
              <a:spcAft>
                <a:spcPts val="600"/>
              </a:spcAft>
            </a:pPr>
            <a:r>
              <a:rPr lang="en-US">
                <a:solidFill>
                  <a:schemeClr val="bg1"/>
                </a:solidFill>
              </a:rPr>
              <a:t>Trusted</a:t>
            </a:r>
          </a:p>
        </p:txBody>
      </p:sp>
      <p:sp>
        <p:nvSpPr>
          <p:cNvPr id="22" name="TextBox 21">
            <a:extLst>
              <a:ext uri="{FF2B5EF4-FFF2-40B4-BE49-F238E27FC236}">
                <a16:creationId xmlns:a16="http://schemas.microsoft.com/office/drawing/2014/main" id="{26E0F82E-5373-C740-B9E3-E725DEEA1D8E}"/>
              </a:ext>
            </a:extLst>
          </p:cNvPr>
          <p:cNvSpPr txBox="1"/>
          <p:nvPr/>
        </p:nvSpPr>
        <p:spPr>
          <a:xfrm>
            <a:off x="5273854" y="3921021"/>
            <a:ext cx="1811894" cy="369332"/>
          </a:xfrm>
          <a:prstGeom prst="rect">
            <a:avLst/>
          </a:prstGeom>
          <a:solidFill>
            <a:schemeClr val="accent5"/>
          </a:solidFill>
        </p:spPr>
        <p:txBody>
          <a:bodyPr wrap="square" rtlCol="0">
            <a:spAutoFit/>
          </a:bodyPr>
          <a:lstStyle/>
          <a:p>
            <a:pPr algn="ctr">
              <a:spcAft>
                <a:spcPts val="600"/>
              </a:spcAft>
            </a:pPr>
            <a:r>
              <a:rPr lang="en-US">
                <a:solidFill>
                  <a:schemeClr val="bg1"/>
                </a:solidFill>
              </a:rPr>
              <a:t>Not trusted</a:t>
            </a:r>
          </a:p>
        </p:txBody>
      </p:sp>
      <p:sp>
        <p:nvSpPr>
          <p:cNvPr id="24" name="TextBox 23">
            <a:extLst>
              <a:ext uri="{FF2B5EF4-FFF2-40B4-BE49-F238E27FC236}">
                <a16:creationId xmlns:a16="http://schemas.microsoft.com/office/drawing/2014/main" id="{192C8266-4B0A-CC4E-B4B8-F0D417988221}"/>
              </a:ext>
            </a:extLst>
          </p:cNvPr>
          <p:cNvSpPr txBox="1"/>
          <p:nvPr/>
        </p:nvSpPr>
        <p:spPr>
          <a:xfrm>
            <a:off x="5273854" y="3152001"/>
            <a:ext cx="1811894" cy="369332"/>
          </a:xfrm>
          <a:prstGeom prst="rect">
            <a:avLst/>
          </a:prstGeom>
          <a:solidFill>
            <a:schemeClr val="accent1"/>
          </a:solidFill>
        </p:spPr>
        <p:txBody>
          <a:bodyPr wrap="square" rtlCol="0">
            <a:spAutoFit/>
          </a:bodyPr>
          <a:lstStyle/>
          <a:p>
            <a:pPr algn="ctr">
              <a:spcAft>
                <a:spcPts val="600"/>
              </a:spcAft>
            </a:pPr>
            <a:r>
              <a:rPr lang="en-US">
                <a:solidFill>
                  <a:schemeClr val="bg1"/>
                </a:solidFill>
              </a:rPr>
              <a:t>Maybe Trusted?</a:t>
            </a:r>
          </a:p>
        </p:txBody>
      </p:sp>
    </p:spTree>
    <p:extLst>
      <p:ext uri="{BB962C8B-B14F-4D97-AF65-F5344CB8AC3E}">
        <p14:creationId xmlns:p14="http://schemas.microsoft.com/office/powerpoint/2010/main" val="30823953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heel(1)">
                                      <p:cBhvr>
                                        <p:cTn id="17" dur="2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2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6" name="Rectangle 72">
            <a:extLst>
              <a:ext uri="{FF2B5EF4-FFF2-40B4-BE49-F238E27FC236}">
                <a16:creationId xmlns:a16="http://schemas.microsoft.com/office/drawing/2014/main" id="{2D6CE9D5-28BB-4329-B5E2-B06131F27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57" name="Rectangle 74">
            <a:extLst>
              <a:ext uri="{FF2B5EF4-FFF2-40B4-BE49-F238E27FC236}">
                <a16:creationId xmlns:a16="http://schemas.microsoft.com/office/drawing/2014/main" id="{8D9F7D40-5D59-4F59-A331-D8F7710A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58" name="Freeform 11">
            <a:extLst>
              <a:ext uri="{FF2B5EF4-FFF2-40B4-BE49-F238E27FC236}">
                <a16:creationId xmlns:a16="http://schemas.microsoft.com/office/drawing/2014/main" id="{E2B1BC2F-AEBF-4990-A7F9-197AAF28B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48664" y="0"/>
            <a:ext cx="4643336"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E5B168D6-DCD6-2A44-A03A-4C6B7BAD944B}"/>
              </a:ext>
            </a:extLst>
          </p:cNvPr>
          <p:cNvSpPr>
            <a:spLocks noGrp="1"/>
          </p:cNvSpPr>
          <p:nvPr>
            <p:ph type="title"/>
          </p:nvPr>
        </p:nvSpPr>
        <p:spPr>
          <a:xfrm>
            <a:off x="8339328" y="457200"/>
            <a:ext cx="3090672" cy="1197864"/>
          </a:xfrm>
        </p:spPr>
        <p:txBody>
          <a:bodyPr anchor="b">
            <a:normAutofit/>
          </a:bodyPr>
          <a:lstStyle/>
          <a:p>
            <a:r>
              <a:rPr lang="en-US" sz="1900" dirty="0">
                <a:solidFill>
                  <a:schemeClr val="accent1"/>
                </a:solidFill>
              </a:rPr>
              <a:t>Task</a:t>
            </a:r>
          </a:p>
        </p:txBody>
      </p:sp>
      <p:sp>
        <p:nvSpPr>
          <p:cNvPr id="2059" name="Content Placeholder 2053">
            <a:extLst>
              <a:ext uri="{FF2B5EF4-FFF2-40B4-BE49-F238E27FC236}">
                <a16:creationId xmlns:a16="http://schemas.microsoft.com/office/drawing/2014/main" id="{3B52F00F-1B27-43F3-8397-2FF6EAA8A2E0}"/>
              </a:ext>
            </a:extLst>
          </p:cNvPr>
          <p:cNvSpPr>
            <a:spLocks noGrp="1"/>
          </p:cNvSpPr>
          <p:nvPr>
            <p:ph idx="1"/>
          </p:nvPr>
        </p:nvSpPr>
        <p:spPr>
          <a:xfrm>
            <a:off x="8339328" y="1655065"/>
            <a:ext cx="3090672" cy="4224528"/>
          </a:xfrm>
        </p:spPr>
        <p:txBody>
          <a:bodyPr>
            <a:normAutofit/>
          </a:bodyPr>
          <a:lstStyle/>
          <a:p>
            <a:r>
              <a:rPr lang="en-GB" dirty="0">
                <a:solidFill>
                  <a:schemeClr val="bg1"/>
                </a:solidFill>
              </a:rPr>
              <a:t>Compare and contrast the two online news articles. Look at everything from the use of language to the size of images, inclusion of adverts etc. What does this tell you about who the audience is? What is the agenda?</a:t>
            </a:r>
            <a:endParaRPr lang="en-US" sz="1600" dirty="0">
              <a:solidFill>
                <a:schemeClr val="bg1"/>
              </a:solidFill>
            </a:endParaRPr>
          </a:p>
        </p:txBody>
      </p:sp>
      <p:pic>
        <p:nvPicPr>
          <p:cNvPr id="4" name="Picture 3" descr="Graphical user interface, text&#10;&#10;Description automatically generated">
            <a:hlinkClick r:id="rId2"/>
            <a:extLst>
              <a:ext uri="{FF2B5EF4-FFF2-40B4-BE49-F238E27FC236}">
                <a16:creationId xmlns:a16="http://schemas.microsoft.com/office/drawing/2014/main" id="{41948198-F35E-8A4B-AF55-B0A4F716AC95}"/>
              </a:ext>
            </a:extLst>
          </p:cNvPr>
          <p:cNvPicPr>
            <a:picLocks noChangeAspect="1"/>
          </p:cNvPicPr>
          <p:nvPr/>
        </p:nvPicPr>
        <p:blipFill>
          <a:blip r:embed="rId3"/>
          <a:stretch>
            <a:fillRect/>
          </a:stretch>
        </p:blipFill>
        <p:spPr>
          <a:xfrm>
            <a:off x="861912" y="309507"/>
            <a:ext cx="5074909" cy="2691114"/>
          </a:xfrm>
          <a:prstGeom prst="rect">
            <a:avLst/>
          </a:prstGeom>
        </p:spPr>
      </p:pic>
      <p:pic>
        <p:nvPicPr>
          <p:cNvPr id="6" name="Picture 5" descr="Graphical user interface, text, application&#10;&#10;Description automatically generated">
            <a:hlinkClick r:id="rId4"/>
            <a:extLst>
              <a:ext uri="{FF2B5EF4-FFF2-40B4-BE49-F238E27FC236}">
                <a16:creationId xmlns:a16="http://schemas.microsoft.com/office/drawing/2014/main" id="{9A38798C-2410-FD42-B718-C430CAF1DD5E}"/>
              </a:ext>
            </a:extLst>
          </p:cNvPr>
          <p:cNvPicPr>
            <a:picLocks noChangeAspect="1"/>
          </p:cNvPicPr>
          <p:nvPr/>
        </p:nvPicPr>
        <p:blipFill>
          <a:blip r:embed="rId5"/>
          <a:stretch>
            <a:fillRect/>
          </a:stretch>
        </p:blipFill>
        <p:spPr>
          <a:xfrm>
            <a:off x="920109" y="3428999"/>
            <a:ext cx="5015966" cy="2017207"/>
          </a:xfrm>
          <a:prstGeom prst="rect">
            <a:avLst/>
          </a:prstGeom>
        </p:spPr>
      </p:pic>
    </p:spTree>
    <p:extLst>
      <p:ext uri="{BB962C8B-B14F-4D97-AF65-F5344CB8AC3E}">
        <p14:creationId xmlns:p14="http://schemas.microsoft.com/office/powerpoint/2010/main" val="7202394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9">
                                            <p:txEl>
                                              <p:pRg st="0" end="0"/>
                                            </p:txEl>
                                          </p:spTgt>
                                        </p:tgtEl>
                                        <p:attrNameLst>
                                          <p:attrName>style.visibility</p:attrName>
                                        </p:attrNameLst>
                                      </p:cBhvr>
                                      <p:to>
                                        <p:strVal val="visible"/>
                                      </p:to>
                                    </p:set>
                                    <p:animEffect transition="in" filter="fade">
                                      <p:cBhvr>
                                        <p:cTn id="7" dur="500"/>
                                        <p:tgtEl>
                                          <p:spTgt spid="2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1251677" y="645105"/>
            <a:ext cx="4357499" cy="1320855"/>
          </a:xfrm>
        </p:spPr>
        <p:txBody>
          <a:bodyPr>
            <a:normAutofit/>
          </a:bodyPr>
          <a:lstStyle/>
          <a:p>
            <a:r>
              <a:rPr lang="en-US" sz="4400" dirty="0"/>
              <a:t>Homework</a:t>
            </a:r>
          </a:p>
        </p:txBody>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1251678" y="2286001"/>
            <a:ext cx="4363595" cy="3593591"/>
          </a:xfrm>
        </p:spPr>
        <p:txBody>
          <a:bodyPr>
            <a:normAutofit/>
          </a:bodyPr>
          <a:lstStyle/>
          <a:p>
            <a:pPr>
              <a:lnSpc>
                <a:spcPct val="100000"/>
              </a:lnSpc>
            </a:pPr>
            <a:r>
              <a:rPr lang="en-GB" sz="1500"/>
              <a:t>Begin your Key Words Blog with the words from this week.</a:t>
            </a:r>
          </a:p>
          <a:p>
            <a:pPr lvl="1">
              <a:lnSpc>
                <a:spcPct val="100000"/>
              </a:lnSpc>
            </a:pPr>
            <a:r>
              <a:rPr lang="en-GB" sz="1500"/>
              <a:t>Tabloid</a:t>
            </a:r>
          </a:p>
          <a:p>
            <a:pPr lvl="1">
              <a:lnSpc>
                <a:spcPct val="100000"/>
              </a:lnSpc>
            </a:pPr>
            <a:r>
              <a:rPr lang="en-GB" sz="1500"/>
              <a:t>Broadsheet</a:t>
            </a:r>
          </a:p>
          <a:p>
            <a:pPr lvl="1">
              <a:lnSpc>
                <a:spcPct val="100000"/>
              </a:lnSpc>
            </a:pPr>
            <a:r>
              <a:rPr lang="en-GB" sz="1500"/>
              <a:t>Agenda</a:t>
            </a:r>
          </a:p>
          <a:p>
            <a:pPr lvl="1">
              <a:lnSpc>
                <a:spcPct val="100000"/>
              </a:lnSpc>
            </a:pPr>
            <a:r>
              <a:rPr lang="en-GB" sz="1500"/>
              <a:t>Source</a:t>
            </a:r>
          </a:p>
          <a:p>
            <a:pPr lvl="1">
              <a:lnSpc>
                <a:spcPct val="100000"/>
              </a:lnSpc>
            </a:pPr>
            <a:r>
              <a:rPr lang="en-GB" sz="1500"/>
              <a:t>Public Service Broadcaster</a:t>
            </a:r>
          </a:p>
          <a:p>
            <a:pPr>
              <a:lnSpc>
                <a:spcPct val="100000"/>
              </a:lnSpc>
            </a:pPr>
            <a:endParaRPr lang="en-US" sz="1500"/>
          </a:p>
          <a:p>
            <a:pPr>
              <a:lnSpc>
                <a:spcPct val="100000"/>
              </a:lnSpc>
            </a:pPr>
            <a:r>
              <a:rPr lang="en-GB" sz="1500"/>
              <a:t>Remember to include a </a:t>
            </a:r>
            <a:r>
              <a:rPr lang="en-GB" sz="1500" b="1"/>
              <a:t>definition</a:t>
            </a:r>
            <a:r>
              <a:rPr lang="en-GB" sz="1500"/>
              <a:t>, an </a:t>
            </a:r>
            <a:r>
              <a:rPr lang="en-GB" sz="1500" b="1"/>
              <a:t>example</a:t>
            </a:r>
            <a:r>
              <a:rPr lang="en-GB" sz="1500"/>
              <a:t>, and to </a:t>
            </a:r>
            <a:r>
              <a:rPr lang="en-GB" sz="1500" b="1"/>
              <a:t>research from a range of sources</a:t>
            </a:r>
            <a:r>
              <a:rPr lang="en-GB" sz="1500"/>
              <a:t>.</a:t>
            </a:r>
          </a:p>
          <a:p>
            <a:pPr marL="0" indent="0">
              <a:lnSpc>
                <a:spcPct val="100000"/>
              </a:lnSpc>
              <a:buNone/>
            </a:pPr>
            <a:endParaRPr lang="en-US" sz="1500"/>
          </a:p>
        </p:txBody>
      </p:sp>
      <p:pic>
        <p:nvPicPr>
          <p:cNvPr id="1026" name="Picture 2" descr="How to master BBC iPlayer: Tips and tricks for the Beeb's mobile, desktop  and TV apps | Stuff">
            <a:extLst>
              <a:ext uri="{FF2B5EF4-FFF2-40B4-BE49-F238E27FC236}">
                <a16:creationId xmlns:a16="http://schemas.microsoft.com/office/drawing/2014/main" id="{0AAD452C-5C99-DB4B-9106-3E40433FE3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03" r="11107" b="1"/>
          <a:stretch/>
        </p:blipFill>
        <p:spPr bwMode="auto">
          <a:xfrm>
            <a:off x="6096000" y="580713"/>
            <a:ext cx="5414304" cy="540773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395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0</TotalTime>
  <Words>358</Words>
  <Application>Microsoft Macintosh PowerPoint</Application>
  <PresentationFormat>Widescreen</PresentationFormat>
  <Paragraphs>66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Gill Sans MT</vt:lpstr>
      <vt:lpstr>Impact</vt:lpstr>
      <vt:lpstr>Badge</vt:lpstr>
      <vt:lpstr>The Media Industry</vt:lpstr>
      <vt:lpstr>The Unit</vt:lpstr>
      <vt:lpstr>Media = Agenda </vt:lpstr>
      <vt:lpstr>PowerPoint Presentation</vt:lpstr>
      <vt:lpstr>Understanding Context</vt:lpstr>
      <vt:lpstr>Understanding Context</vt:lpstr>
      <vt:lpstr>Research Sources</vt:lpstr>
      <vt:lpstr>Task</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Media Industry</dc:title>
  <dc:creator>Falconer, Karl (k.falconer270@canterbury.ac.uk)</dc:creator>
  <cp:lastModifiedBy>Falconer, Karl (k.falconer270@canterbury.ac.uk)</cp:lastModifiedBy>
  <cp:revision>1</cp:revision>
  <dcterms:created xsi:type="dcterms:W3CDTF">2021-01-05T12:40:16Z</dcterms:created>
  <dcterms:modified xsi:type="dcterms:W3CDTF">2021-01-05T12:40:43Z</dcterms:modified>
</cp:coreProperties>
</file>