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1" r:id="rId3"/>
    <p:sldId id="262" r:id="rId4"/>
    <p:sldId id="260" r:id="rId5"/>
    <p:sldId id="266" r:id="rId6"/>
    <p:sldId id="269" r:id="rId7"/>
    <p:sldId id="270" r:id="rId8"/>
    <p:sldId id="257" r:id="rId9"/>
    <p:sldId id="263" r:id="rId10"/>
    <p:sldId id="268"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620"/>
    <p:restoredTop sz="95118"/>
  </p:normalViewPr>
  <p:slideViewPr>
    <p:cSldViewPr snapToGrid="0" snapToObjects="1">
      <p:cViewPr varScale="1">
        <p:scale>
          <a:sx n="157" d="100"/>
          <a:sy n="157" d="100"/>
        </p:scale>
        <p:origin x="168" y="9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GB"/>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1/25/21</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1/25/21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1/25/21</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1/25/21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GB"/>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1/25/21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1/25/21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1/25/21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GB"/>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1/25/21</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GB"/>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1/25/21</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1/25/21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1/25/21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1/25/21</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hyperlink" Target="https://www.productionbase.co.uk/film-tv-jobs" TargetMode="External"/><Relationship Id="rId7" Type="http://schemas.openxmlformats.org/officeDocument/2006/relationships/hyperlink" Target="https://www.screenskills.com/careers/job-profiles/" TargetMode="External"/><Relationship Id="rId2" Type="http://schemas.openxmlformats.org/officeDocument/2006/relationships/hyperlink" Target="https://www.mandy.com/uk/jobs" TargetMode="External"/><Relationship Id="rId1" Type="http://schemas.openxmlformats.org/officeDocument/2006/relationships/slideLayout" Target="../slideLayouts/slideLayout2.xml"/><Relationship Id="rId6" Type="http://schemas.openxmlformats.org/officeDocument/2006/relationships/hyperlink" Target="https://myfirstjobinfilm.com/UK" TargetMode="External"/><Relationship Id="rId5" Type="http://schemas.openxmlformats.org/officeDocument/2006/relationships/hyperlink" Target="https://www.facebook.com/groups/1125799544214462/" TargetMode="External"/><Relationship Id="rId4" Type="http://schemas.openxmlformats.org/officeDocument/2006/relationships/hyperlink" Target="https://www.facebook.com/groups/londonfilmuk/"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mandy.com/uk/job/1352471/broken-down/sound-recordist" TargetMode="External"/><Relationship Id="rId2" Type="http://schemas.openxmlformats.org/officeDocument/2006/relationships/hyperlink" Target="https://www.mandy.com/uk/job/1349708/tiger-hunts-in-darkness/cinematographer" TargetMode="Externa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hyperlink" Target="https://www.mandy.com/us/job/1368870/3d-production-coordinator/production-coordinator"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screenskills.com/education-training/apprenticeships/where-can-i-find-an-apprenticeship/" TargetMode="External"/><Relationship Id="rId2" Type="http://schemas.openxmlformats.org/officeDocument/2006/relationships/hyperlink" Target="https://www.screenskills.com/insight/masterclasses/anna-bonaddio/" TargetMode="Externa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hyperlink" Target="https://www.bfi.org.uk/bfi-film-academy-opportunities-young-creatives/bfi-film-academy-how-do-i-work-film-television-industries"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screenskills.com/careers/freelance-toolkit/"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myfirstjobinfilm.com/files/SoundTrainee%20(1).pdf" TargetMode="Externa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hyperlink" Target="https://www2.bfi.org.uk/sites/bfi.org.uk/files/downloads/future-film-skills-an-action-plan-2017.pdf"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624BD9-62FB-467A-ACDC-4836ADC5FE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Freeform 13">
            <a:extLst>
              <a:ext uri="{FF2B5EF4-FFF2-40B4-BE49-F238E27FC236}">
                <a16:creationId xmlns:a16="http://schemas.microsoft.com/office/drawing/2014/main" id="{4C973920-672E-443D-8D2E-2D1E3853A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141730" y="0"/>
            <a:ext cx="7789615" cy="6858000"/>
          </a:xfrm>
          <a:custGeom>
            <a:avLst/>
            <a:gdLst>
              <a:gd name="connsiteX0" fmla="*/ 9807836 w 9807836"/>
              <a:gd name="connsiteY0" fmla="*/ 0 h 6858000"/>
              <a:gd name="connsiteX1" fmla="*/ 0 w 9807836"/>
              <a:gd name="connsiteY1" fmla="*/ 0 h 6858000"/>
              <a:gd name="connsiteX2" fmla="*/ 26987 w 9807836"/>
              <a:gd name="connsiteY2" fmla="*/ 87312 h 6858000"/>
              <a:gd name="connsiteX3" fmla="*/ 52387 w 9807836"/>
              <a:gd name="connsiteY3" fmla="*/ 174625 h 6858000"/>
              <a:gd name="connsiteX4" fmla="*/ 77787 w 9807836"/>
              <a:gd name="connsiteY4" fmla="*/ 263525 h 6858000"/>
              <a:gd name="connsiteX5" fmla="*/ 100012 w 9807836"/>
              <a:gd name="connsiteY5" fmla="*/ 354012 h 6858000"/>
              <a:gd name="connsiteX6" fmla="*/ 127000 w 9807836"/>
              <a:gd name="connsiteY6" fmla="*/ 441325 h 6858000"/>
              <a:gd name="connsiteX7" fmla="*/ 155575 w 9807836"/>
              <a:gd name="connsiteY7" fmla="*/ 525462 h 6858000"/>
              <a:gd name="connsiteX8" fmla="*/ 192087 w 9807836"/>
              <a:gd name="connsiteY8" fmla="*/ 604837 h 6858000"/>
              <a:gd name="connsiteX9" fmla="*/ 234950 w 9807836"/>
              <a:gd name="connsiteY9" fmla="*/ 677862 h 6858000"/>
              <a:gd name="connsiteX10" fmla="*/ 282575 w 9807836"/>
              <a:gd name="connsiteY10" fmla="*/ 739775 h 6858000"/>
              <a:gd name="connsiteX11" fmla="*/ 334962 w 9807836"/>
              <a:gd name="connsiteY11" fmla="*/ 798512 h 6858000"/>
              <a:gd name="connsiteX12" fmla="*/ 395287 w 9807836"/>
              <a:gd name="connsiteY12" fmla="*/ 852487 h 6858000"/>
              <a:gd name="connsiteX13" fmla="*/ 458787 w 9807836"/>
              <a:gd name="connsiteY13" fmla="*/ 906462 h 6858000"/>
              <a:gd name="connsiteX14" fmla="*/ 525462 w 9807836"/>
              <a:gd name="connsiteY14" fmla="*/ 957262 h 6858000"/>
              <a:gd name="connsiteX15" fmla="*/ 592137 w 9807836"/>
              <a:gd name="connsiteY15" fmla="*/ 1008062 h 6858000"/>
              <a:gd name="connsiteX16" fmla="*/ 660400 w 9807836"/>
              <a:gd name="connsiteY16" fmla="*/ 1060450 h 6858000"/>
              <a:gd name="connsiteX17" fmla="*/ 725487 w 9807836"/>
              <a:gd name="connsiteY17" fmla="*/ 1111250 h 6858000"/>
              <a:gd name="connsiteX18" fmla="*/ 787400 w 9807836"/>
              <a:gd name="connsiteY18" fmla="*/ 1165225 h 6858000"/>
              <a:gd name="connsiteX19" fmla="*/ 844550 w 9807836"/>
              <a:gd name="connsiteY19" fmla="*/ 1223962 h 6858000"/>
              <a:gd name="connsiteX20" fmla="*/ 896937 w 9807836"/>
              <a:gd name="connsiteY20" fmla="*/ 1282700 h 6858000"/>
              <a:gd name="connsiteX21" fmla="*/ 939800 w 9807836"/>
              <a:gd name="connsiteY21" fmla="*/ 1346200 h 6858000"/>
              <a:gd name="connsiteX22" fmla="*/ 976312 w 9807836"/>
              <a:gd name="connsiteY22" fmla="*/ 1417637 h 6858000"/>
              <a:gd name="connsiteX23" fmla="*/ 998537 w 9807836"/>
              <a:gd name="connsiteY23" fmla="*/ 1487487 h 6858000"/>
              <a:gd name="connsiteX24" fmla="*/ 1012825 w 9807836"/>
              <a:gd name="connsiteY24" fmla="*/ 1565275 h 6858000"/>
              <a:gd name="connsiteX25" fmla="*/ 1019175 w 9807836"/>
              <a:gd name="connsiteY25" fmla="*/ 1641475 h 6858000"/>
              <a:gd name="connsiteX26" fmla="*/ 1017587 w 9807836"/>
              <a:gd name="connsiteY26" fmla="*/ 1722437 h 6858000"/>
              <a:gd name="connsiteX27" fmla="*/ 1011237 w 9807836"/>
              <a:gd name="connsiteY27" fmla="*/ 1803400 h 6858000"/>
              <a:gd name="connsiteX28" fmla="*/ 1003300 w 9807836"/>
              <a:gd name="connsiteY28" fmla="*/ 1887537 h 6858000"/>
              <a:gd name="connsiteX29" fmla="*/ 992187 w 9807836"/>
              <a:gd name="connsiteY29" fmla="*/ 1971675 h 6858000"/>
              <a:gd name="connsiteX30" fmla="*/ 979487 w 9807836"/>
              <a:gd name="connsiteY30" fmla="*/ 2055812 h 6858000"/>
              <a:gd name="connsiteX31" fmla="*/ 969962 w 9807836"/>
              <a:gd name="connsiteY31" fmla="*/ 2139950 h 6858000"/>
              <a:gd name="connsiteX32" fmla="*/ 963612 w 9807836"/>
              <a:gd name="connsiteY32" fmla="*/ 2224087 h 6858000"/>
              <a:gd name="connsiteX33" fmla="*/ 958850 w 9807836"/>
              <a:gd name="connsiteY33" fmla="*/ 2305050 h 6858000"/>
              <a:gd name="connsiteX34" fmla="*/ 963612 w 9807836"/>
              <a:gd name="connsiteY34" fmla="*/ 2384425 h 6858000"/>
              <a:gd name="connsiteX35" fmla="*/ 973137 w 9807836"/>
              <a:gd name="connsiteY35" fmla="*/ 2462212 h 6858000"/>
              <a:gd name="connsiteX36" fmla="*/ 993775 w 9807836"/>
              <a:gd name="connsiteY36" fmla="*/ 2543175 h 6858000"/>
              <a:gd name="connsiteX37" fmla="*/ 1025525 w 9807836"/>
              <a:gd name="connsiteY37" fmla="*/ 2622550 h 6858000"/>
              <a:gd name="connsiteX38" fmla="*/ 1063625 w 9807836"/>
              <a:gd name="connsiteY38" fmla="*/ 2701925 h 6858000"/>
              <a:gd name="connsiteX39" fmla="*/ 1106487 w 9807836"/>
              <a:gd name="connsiteY39" fmla="*/ 2781300 h 6858000"/>
              <a:gd name="connsiteX40" fmla="*/ 1150937 w 9807836"/>
              <a:gd name="connsiteY40" fmla="*/ 2859087 h 6858000"/>
              <a:gd name="connsiteX41" fmla="*/ 1198562 w 9807836"/>
              <a:gd name="connsiteY41" fmla="*/ 2938462 h 6858000"/>
              <a:gd name="connsiteX42" fmla="*/ 1241425 w 9807836"/>
              <a:gd name="connsiteY42" fmla="*/ 3017837 h 6858000"/>
              <a:gd name="connsiteX43" fmla="*/ 1284288 w 9807836"/>
              <a:gd name="connsiteY43" fmla="*/ 3098800 h 6858000"/>
              <a:gd name="connsiteX44" fmla="*/ 1320800 w 9807836"/>
              <a:gd name="connsiteY44" fmla="*/ 3179762 h 6858000"/>
              <a:gd name="connsiteX45" fmla="*/ 1349375 w 9807836"/>
              <a:gd name="connsiteY45" fmla="*/ 3260725 h 6858000"/>
              <a:gd name="connsiteX46" fmla="*/ 1365250 w 9807836"/>
              <a:gd name="connsiteY46" fmla="*/ 3343275 h 6858000"/>
              <a:gd name="connsiteX47" fmla="*/ 1374775 w 9807836"/>
              <a:gd name="connsiteY47" fmla="*/ 3429000 h 6858000"/>
              <a:gd name="connsiteX48" fmla="*/ 1365250 w 9807836"/>
              <a:gd name="connsiteY48" fmla="*/ 3514725 h 6858000"/>
              <a:gd name="connsiteX49" fmla="*/ 1349375 w 9807836"/>
              <a:gd name="connsiteY49" fmla="*/ 3597275 h 6858000"/>
              <a:gd name="connsiteX50" fmla="*/ 1320800 w 9807836"/>
              <a:gd name="connsiteY50" fmla="*/ 3678237 h 6858000"/>
              <a:gd name="connsiteX51" fmla="*/ 1284288 w 9807836"/>
              <a:gd name="connsiteY51" fmla="*/ 3759200 h 6858000"/>
              <a:gd name="connsiteX52" fmla="*/ 1241425 w 9807836"/>
              <a:gd name="connsiteY52" fmla="*/ 3840162 h 6858000"/>
              <a:gd name="connsiteX53" fmla="*/ 1198562 w 9807836"/>
              <a:gd name="connsiteY53" fmla="*/ 3919537 h 6858000"/>
              <a:gd name="connsiteX54" fmla="*/ 1150937 w 9807836"/>
              <a:gd name="connsiteY54" fmla="*/ 3998912 h 6858000"/>
              <a:gd name="connsiteX55" fmla="*/ 1106487 w 9807836"/>
              <a:gd name="connsiteY55" fmla="*/ 4076700 h 6858000"/>
              <a:gd name="connsiteX56" fmla="*/ 1063625 w 9807836"/>
              <a:gd name="connsiteY56" fmla="*/ 4156075 h 6858000"/>
              <a:gd name="connsiteX57" fmla="*/ 1025525 w 9807836"/>
              <a:gd name="connsiteY57" fmla="*/ 4235450 h 6858000"/>
              <a:gd name="connsiteX58" fmla="*/ 993775 w 9807836"/>
              <a:gd name="connsiteY58" fmla="*/ 4314825 h 6858000"/>
              <a:gd name="connsiteX59" fmla="*/ 973137 w 9807836"/>
              <a:gd name="connsiteY59" fmla="*/ 4395787 h 6858000"/>
              <a:gd name="connsiteX60" fmla="*/ 963612 w 9807836"/>
              <a:gd name="connsiteY60" fmla="*/ 4473575 h 6858000"/>
              <a:gd name="connsiteX61" fmla="*/ 958850 w 9807836"/>
              <a:gd name="connsiteY61" fmla="*/ 4552950 h 6858000"/>
              <a:gd name="connsiteX62" fmla="*/ 963612 w 9807836"/>
              <a:gd name="connsiteY62" fmla="*/ 4633912 h 6858000"/>
              <a:gd name="connsiteX63" fmla="*/ 969962 w 9807836"/>
              <a:gd name="connsiteY63" fmla="*/ 4718050 h 6858000"/>
              <a:gd name="connsiteX64" fmla="*/ 979487 w 9807836"/>
              <a:gd name="connsiteY64" fmla="*/ 4802187 h 6858000"/>
              <a:gd name="connsiteX65" fmla="*/ 992187 w 9807836"/>
              <a:gd name="connsiteY65" fmla="*/ 4886325 h 6858000"/>
              <a:gd name="connsiteX66" fmla="*/ 1003300 w 9807836"/>
              <a:gd name="connsiteY66" fmla="*/ 4970462 h 6858000"/>
              <a:gd name="connsiteX67" fmla="*/ 1011237 w 9807836"/>
              <a:gd name="connsiteY67" fmla="*/ 5054600 h 6858000"/>
              <a:gd name="connsiteX68" fmla="*/ 1017587 w 9807836"/>
              <a:gd name="connsiteY68" fmla="*/ 5135562 h 6858000"/>
              <a:gd name="connsiteX69" fmla="*/ 1019175 w 9807836"/>
              <a:gd name="connsiteY69" fmla="*/ 5216525 h 6858000"/>
              <a:gd name="connsiteX70" fmla="*/ 1012825 w 9807836"/>
              <a:gd name="connsiteY70" fmla="*/ 5292725 h 6858000"/>
              <a:gd name="connsiteX71" fmla="*/ 998537 w 9807836"/>
              <a:gd name="connsiteY71" fmla="*/ 5370512 h 6858000"/>
              <a:gd name="connsiteX72" fmla="*/ 976312 w 9807836"/>
              <a:gd name="connsiteY72" fmla="*/ 5440362 h 6858000"/>
              <a:gd name="connsiteX73" fmla="*/ 939800 w 9807836"/>
              <a:gd name="connsiteY73" fmla="*/ 5511800 h 6858000"/>
              <a:gd name="connsiteX74" fmla="*/ 896937 w 9807836"/>
              <a:gd name="connsiteY74" fmla="*/ 5575300 h 6858000"/>
              <a:gd name="connsiteX75" fmla="*/ 844550 w 9807836"/>
              <a:gd name="connsiteY75" fmla="*/ 5634037 h 6858000"/>
              <a:gd name="connsiteX76" fmla="*/ 787400 w 9807836"/>
              <a:gd name="connsiteY76" fmla="*/ 5692775 h 6858000"/>
              <a:gd name="connsiteX77" fmla="*/ 725487 w 9807836"/>
              <a:gd name="connsiteY77" fmla="*/ 5746750 h 6858000"/>
              <a:gd name="connsiteX78" fmla="*/ 660400 w 9807836"/>
              <a:gd name="connsiteY78" fmla="*/ 5797550 h 6858000"/>
              <a:gd name="connsiteX79" fmla="*/ 592137 w 9807836"/>
              <a:gd name="connsiteY79" fmla="*/ 5849937 h 6858000"/>
              <a:gd name="connsiteX80" fmla="*/ 525462 w 9807836"/>
              <a:gd name="connsiteY80" fmla="*/ 5900737 h 6858000"/>
              <a:gd name="connsiteX81" fmla="*/ 458787 w 9807836"/>
              <a:gd name="connsiteY81" fmla="*/ 5951537 h 6858000"/>
              <a:gd name="connsiteX82" fmla="*/ 395287 w 9807836"/>
              <a:gd name="connsiteY82" fmla="*/ 6005512 h 6858000"/>
              <a:gd name="connsiteX83" fmla="*/ 334962 w 9807836"/>
              <a:gd name="connsiteY83" fmla="*/ 6059487 h 6858000"/>
              <a:gd name="connsiteX84" fmla="*/ 282575 w 9807836"/>
              <a:gd name="connsiteY84" fmla="*/ 6118225 h 6858000"/>
              <a:gd name="connsiteX85" fmla="*/ 234950 w 9807836"/>
              <a:gd name="connsiteY85" fmla="*/ 6180137 h 6858000"/>
              <a:gd name="connsiteX86" fmla="*/ 192087 w 9807836"/>
              <a:gd name="connsiteY86" fmla="*/ 6253162 h 6858000"/>
              <a:gd name="connsiteX87" fmla="*/ 155575 w 9807836"/>
              <a:gd name="connsiteY87" fmla="*/ 6332537 h 6858000"/>
              <a:gd name="connsiteX88" fmla="*/ 127000 w 9807836"/>
              <a:gd name="connsiteY88" fmla="*/ 6416675 h 6858000"/>
              <a:gd name="connsiteX89" fmla="*/ 100012 w 9807836"/>
              <a:gd name="connsiteY89" fmla="*/ 6503987 h 6858000"/>
              <a:gd name="connsiteX90" fmla="*/ 77787 w 9807836"/>
              <a:gd name="connsiteY90" fmla="*/ 6594475 h 6858000"/>
              <a:gd name="connsiteX91" fmla="*/ 52387 w 9807836"/>
              <a:gd name="connsiteY91" fmla="*/ 6683375 h 6858000"/>
              <a:gd name="connsiteX92" fmla="*/ 26987 w 9807836"/>
              <a:gd name="connsiteY92" fmla="*/ 6770687 h 6858000"/>
              <a:gd name="connsiteX93" fmla="*/ 0 w 9807836"/>
              <a:gd name="connsiteY93" fmla="*/ 6858000 h 6858000"/>
              <a:gd name="connsiteX94" fmla="*/ 9807836 w 9807836"/>
              <a:gd name="connsiteY94" fmla="*/ 6858000 h 6858000"/>
              <a:gd name="connsiteX95" fmla="*/ 9807836 w 9807836"/>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9807836" h="6858000">
                <a:moveTo>
                  <a:pt x="9807836" y="0"/>
                </a:moveTo>
                <a:lnTo>
                  <a:pt x="0" y="0"/>
                </a:lnTo>
                <a:lnTo>
                  <a:pt x="26987" y="87312"/>
                </a:lnTo>
                <a:lnTo>
                  <a:pt x="52387" y="174625"/>
                </a:lnTo>
                <a:lnTo>
                  <a:pt x="77787" y="263525"/>
                </a:lnTo>
                <a:lnTo>
                  <a:pt x="100012" y="354012"/>
                </a:lnTo>
                <a:lnTo>
                  <a:pt x="127000" y="441325"/>
                </a:lnTo>
                <a:lnTo>
                  <a:pt x="155575" y="525462"/>
                </a:lnTo>
                <a:lnTo>
                  <a:pt x="192087" y="604837"/>
                </a:lnTo>
                <a:lnTo>
                  <a:pt x="234950" y="677862"/>
                </a:lnTo>
                <a:lnTo>
                  <a:pt x="282575" y="739775"/>
                </a:lnTo>
                <a:lnTo>
                  <a:pt x="334962" y="798512"/>
                </a:lnTo>
                <a:lnTo>
                  <a:pt x="395287" y="852487"/>
                </a:lnTo>
                <a:lnTo>
                  <a:pt x="458787" y="906462"/>
                </a:lnTo>
                <a:lnTo>
                  <a:pt x="525462" y="957262"/>
                </a:lnTo>
                <a:lnTo>
                  <a:pt x="592137" y="1008062"/>
                </a:lnTo>
                <a:lnTo>
                  <a:pt x="660400" y="1060450"/>
                </a:lnTo>
                <a:lnTo>
                  <a:pt x="725487" y="1111250"/>
                </a:lnTo>
                <a:lnTo>
                  <a:pt x="787400" y="1165225"/>
                </a:lnTo>
                <a:lnTo>
                  <a:pt x="844550" y="1223962"/>
                </a:lnTo>
                <a:lnTo>
                  <a:pt x="896937" y="1282700"/>
                </a:lnTo>
                <a:lnTo>
                  <a:pt x="939800" y="1346200"/>
                </a:lnTo>
                <a:lnTo>
                  <a:pt x="976312" y="1417637"/>
                </a:lnTo>
                <a:lnTo>
                  <a:pt x="998537" y="1487487"/>
                </a:lnTo>
                <a:lnTo>
                  <a:pt x="1012825" y="1565275"/>
                </a:lnTo>
                <a:lnTo>
                  <a:pt x="1019175" y="1641475"/>
                </a:lnTo>
                <a:lnTo>
                  <a:pt x="1017587" y="1722437"/>
                </a:lnTo>
                <a:lnTo>
                  <a:pt x="1011237" y="1803400"/>
                </a:lnTo>
                <a:lnTo>
                  <a:pt x="1003300" y="1887537"/>
                </a:lnTo>
                <a:lnTo>
                  <a:pt x="992187" y="1971675"/>
                </a:lnTo>
                <a:lnTo>
                  <a:pt x="979487" y="2055812"/>
                </a:lnTo>
                <a:lnTo>
                  <a:pt x="969962" y="2139950"/>
                </a:lnTo>
                <a:lnTo>
                  <a:pt x="963612" y="2224087"/>
                </a:lnTo>
                <a:lnTo>
                  <a:pt x="958850" y="2305050"/>
                </a:lnTo>
                <a:lnTo>
                  <a:pt x="963612" y="2384425"/>
                </a:lnTo>
                <a:lnTo>
                  <a:pt x="973137" y="2462212"/>
                </a:lnTo>
                <a:lnTo>
                  <a:pt x="993775" y="2543175"/>
                </a:lnTo>
                <a:lnTo>
                  <a:pt x="1025525" y="2622550"/>
                </a:lnTo>
                <a:lnTo>
                  <a:pt x="1063625" y="2701925"/>
                </a:lnTo>
                <a:lnTo>
                  <a:pt x="1106487" y="2781300"/>
                </a:lnTo>
                <a:lnTo>
                  <a:pt x="1150937" y="2859087"/>
                </a:lnTo>
                <a:lnTo>
                  <a:pt x="1198562" y="2938462"/>
                </a:lnTo>
                <a:lnTo>
                  <a:pt x="1241425" y="3017837"/>
                </a:lnTo>
                <a:lnTo>
                  <a:pt x="1284288" y="3098800"/>
                </a:lnTo>
                <a:lnTo>
                  <a:pt x="1320800" y="3179762"/>
                </a:lnTo>
                <a:lnTo>
                  <a:pt x="1349375" y="3260725"/>
                </a:lnTo>
                <a:lnTo>
                  <a:pt x="1365250" y="3343275"/>
                </a:lnTo>
                <a:lnTo>
                  <a:pt x="1374775" y="3429000"/>
                </a:lnTo>
                <a:lnTo>
                  <a:pt x="1365250" y="3514725"/>
                </a:lnTo>
                <a:lnTo>
                  <a:pt x="1349375" y="3597275"/>
                </a:lnTo>
                <a:lnTo>
                  <a:pt x="1320800" y="3678237"/>
                </a:lnTo>
                <a:lnTo>
                  <a:pt x="1284288" y="3759200"/>
                </a:lnTo>
                <a:lnTo>
                  <a:pt x="1241425" y="3840162"/>
                </a:lnTo>
                <a:lnTo>
                  <a:pt x="1198562" y="3919537"/>
                </a:lnTo>
                <a:lnTo>
                  <a:pt x="1150937" y="3998912"/>
                </a:lnTo>
                <a:lnTo>
                  <a:pt x="1106487" y="4076700"/>
                </a:lnTo>
                <a:lnTo>
                  <a:pt x="1063625" y="4156075"/>
                </a:lnTo>
                <a:lnTo>
                  <a:pt x="1025525" y="4235450"/>
                </a:lnTo>
                <a:lnTo>
                  <a:pt x="993775" y="4314825"/>
                </a:lnTo>
                <a:lnTo>
                  <a:pt x="973137" y="4395787"/>
                </a:lnTo>
                <a:lnTo>
                  <a:pt x="963612" y="4473575"/>
                </a:lnTo>
                <a:lnTo>
                  <a:pt x="958850" y="4552950"/>
                </a:lnTo>
                <a:lnTo>
                  <a:pt x="963612" y="4633912"/>
                </a:lnTo>
                <a:lnTo>
                  <a:pt x="969962" y="4718050"/>
                </a:lnTo>
                <a:lnTo>
                  <a:pt x="979487" y="4802187"/>
                </a:lnTo>
                <a:lnTo>
                  <a:pt x="992187" y="4886325"/>
                </a:lnTo>
                <a:lnTo>
                  <a:pt x="1003300" y="4970462"/>
                </a:lnTo>
                <a:lnTo>
                  <a:pt x="1011237" y="5054600"/>
                </a:lnTo>
                <a:lnTo>
                  <a:pt x="1017587" y="5135562"/>
                </a:lnTo>
                <a:lnTo>
                  <a:pt x="1019175" y="5216525"/>
                </a:lnTo>
                <a:lnTo>
                  <a:pt x="1012825" y="5292725"/>
                </a:lnTo>
                <a:lnTo>
                  <a:pt x="998537" y="5370512"/>
                </a:lnTo>
                <a:lnTo>
                  <a:pt x="976312" y="5440362"/>
                </a:lnTo>
                <a:lnTo>
                  <a:pt x="939800" y="5511800"/>
                </a:lnTo>
                <a:lnTo>
                  <a:pt x="896937" y="5575300"/>
                </a:lnTo>
                <a:lnTo>
                  <a:pt x="844550" y="5634037"/>
                </a:lnTo>
                <a:lnTo>
                  <a:pt x="787400" y="5692775"/>
                </a:lnTo>
                <a:lnTo>
                  <a:pt x="725487" y="5746750"/>
                </a:lnTo>
                <a:lnTo>
                  <a:pt x="660400" y="5797550"/>
                </a:lnTo>
                <a:lnTo>
                  <a:pt x="592137" y="5849937"/>
                </a:lnTo>
                <a:lnTo>
                  <a:pt x="525462" y="5900737"/>
                </a:lnTo>
                <a:lnTo>
                  <a:pt x="458787" y="5951537"/>
                </a:lnTo>
                <a:lnTo>
                  <a:pt x="395287" y="6005512"/>
                </a:lnTo>
                <a:lnTo>
                  <a:pt x="334962" y="6059487"/>
                </a:lnTo>
                <a:lnTo>
                  <a:pt x="282575" y="6118225"/>
                </a:lnTo>
                <a:lnTo>
                  <a:pt x="234950" y="6180137"/>
                </a:lnTo>
                <a:lnTo>
                  <a:pt x="192087" y="6253162"/>
                </a:lnTo>
                <a:lnTo>
                  <a:pt x="155575" y="6332537"/>
                </a:lnTo>
                <a:lnTo>
                  <a:pt x="127000" y="6416675"/>
                </a:lnTo>
                <a:lnTo>
                  <a:pt x="100012" y="6503987"/>
                </a:lnTo>
                <a:lnTo>
                  <a:pt x="77787" y="6594475"/>
                </a:lnTo>
                <a:lnTo>
                  <a:pt x="52387" y="6683375"/>
                </a:lnTo>
                <a:lnTo>
                  <a:pt x="26987" y="6770687"/>
                </a:lnTo>
                <a:lnTo>
                  <a:pt x="0" y="6858000"/>
                </a:lnTo>
                <a:lnTo>
                  <a:pt x="9807836" y="6858000"/>
                </a:lnTo>
                <a:lnTo>
                  <a:pt x="9807836" y="0"/>
                </a:lnTo>
                <a:close/>
              </a:path>
            </a:pathLst>
          </a:custGeom>
          <a:solidFill>
            <a:schemeClr val="accent1"/>
          </a:solidFill>
          <a:ln w="0">
            <a:noFill/>
            <a:prstDash val="solid"/>
            <a:round/>
            <a:headEnd/>
            <a:tailEnd/>
          </a:ln>
        </p:spPr>
      </p:sp>
      <p:sp>
        <p:nvSpPr>
          <p:cNvPr id="2" name="Title 1">
            <a:extLst>
              <a:ext uri="{FF2B5EF4-FFF2-40B4-BE49-F238E27FC236}">
                <a16:creationId xmlns:a16="http://schemas.microsoft.com/office/drawing/2014/main" id="{E13395AD-7086-0942-8029-47BA3B8CE688}"/>
              </a:ext>
            </a:extLst>
          </p:cNvPr>
          <p:cNvSpPr>
            <a:spLocks noGrp="1"/>
          </p:cNvSpPr>
          <p:nvPr>
            <p:ph type="ctrTitle"/>
          </p:nvPr>
        </p:nvSpPr>
        <p:spPr>
          <a:xfrm>
            <a:off x="926927" y="1231894"/>
            <a:ext cx="5490143" cy="4339177"/>
          </a:xfrm>
        </p:spPr>
        <p:txBody>
          <a:bodyPr>
            <a:normAutofit/>
          </a:bodyPr>
          <a:lstStyle/>
          <a:p>
            <a:pPr algn="l"/>
            <a:r>
              <a:rPr lang="en-US" sz="7500">
                <a:solidFill>
                  <a:srgbClr val="2A1A00"/>
                </a:solidFill>
              </a:rPr>
              <a:t>INTERVIEW </a:t>
            </a:r>
            <a:br>
              <a:rPr lang="en-US" sz="7500">
                <a:solidFill>
                  <a:srgbClr val="2A1A00"/>
                </a:solidFill>
              </a:rPr>
            </a:br>
            <a:r>
              <a:rPr lang="en-US" sz="7500">
                <a:solidFill>
                  <a:srgbClr val="2A1A00"/>
                </a:solidFill>
              </a:rPr>
              <a:t>AND JOBS</a:t>
            </a:r>
          </a:p>
        </p:txBody>
      </p:sp>
      <p:sp>
        <p:nvSpPr>
          <p:cNvPr id="3" name="Subtitle 2">
            <a:extLst>
              <a:ext uri="{FF2B5EF4-FFF2-40B4-BE49-F238E27FC236}">
                <a16:creationId xmlns:a16="http://schemas.microsoft.com/office/drawing/2014/main" id="{94B72F20-C16A-4741-BBAC-7A5B4F21CC52}"/>
              </a:ext>
            </a:extLst>
          </p:cNvPr>
          <p:cNvSpPr>
            <a:spLocks noGrp="1"/>
          </p:cNvSpPr>
          <p:nvPr>
            <p:ph type="subTitle" idx="1"/>
          </p:nvPr>
        </p:nvSpPr>
        <p:spPr>
          <a:xfrm>
            <a:off x="926927" y="5660572"/>
            <a:ext cx="6020627" cy="785904"/>
          </a:xfrm>
        </p:spPr>
        <p:txBody>
          <a:bodyPr anchor="ctr">
            <a:normAutofit/>
          </a:bodyPr>
          <a:lstStyle/>
          <a:p>
            <a:pPr algn="l"/>
            <a:r>
              <a:rPr lang="en-US">
                <a:solidFill>
                  <a:srgbClr val="F3F3F2"/>
                </a:solidFill>
              </a:rPr>
              <a:t>Getting the place – week 4</a:t>
            </a:r>
          </a:p>
        </p:txBody>
      </p:sp>
      <p:sp>
        <p:nvSpPr>
          <p:cNvPr id="14" name="Rectangle 13">
            <a:extLst>
              <a:ext uri="{FF2B5EF4-FFF2-40B4-BE49-F238E27FC236}">
                <a16:creationId xmlns:a16="http://schemas.microsoft.com/office/drawing/2014/main" id="{4363DD75-42D3-453C-A84D-D18B4215C9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rgbClr val="2A1A00"/>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Graphic 6" descr="Chat">
            <a:extLst>
              <a:ext uri="{FF2B5EF4-FFF2-40B4-BE49-F238E27FC236}">
                <a16:creationId xmlns:a16="http://schemas.microsoft.com/office/drawing/2014/main" id="{862F91C4-7361-4842-AEDE-D68FE5D38D3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52944" y="1433476"/>
            <a:ext cx="3995592" cy="3995592"/>
          </a:xfrm>
          <a:prstGeom prst="rect">
            <a:avLst/>
          </a:prstGeom>
        </p:spPr>
      </p:pic>
    </p:spTree>
    <p:extLst>
      <p:ext uri="{BB962C8B-B14F-4D97-AF65-F5344CB8AC3E}">
        <p14:creationId xmlns:p14="http://schemas.microsoft.com/office/powerpoint/2010/main" val="1182894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71A48-7A4C-2648-A478-B3A84BB19DD1}"/>
              </a:ext>
            </a:extLst>
          </p:cNvPr>
          <p:cNvSpPr>
            <a:spLocks noGrp="1"/>
          </p:cNvSpPr>
          <p:nvPr>
            <p:ph type="title"/>
          </p:nvPr>
        </p:nvSpPr>
        <p:spPr>
          <a:xfrm>
            <a:off x="5195727" y="382385"/>
            <a:ext cx="6335338" cy="1492132"/>
          </a:xfrm>
        </p:spPr>
        <p:txBody>
          <a:bodyPr>
            <a:normAutofit/>
          </a:bodyPr>
          <a:lstStyle/>
          <a:p>
            <a:r>
              <a:rPr lang="en-US"/>
              <a:t>Homework</a:t>
            </a:r>
          </a:p>
        </p:txBody>
      </p:sp>
      <p:pic>
        <p:nvPicPr>
          <p:cNvPr id="6146" name="Picture 2" descr="What Does A Production Designer Do?">
            <a:extLst>
              <a:ext uri="{FF2B5EF4-FFF2-40B4-BE49-F238E27FC236}">
                <a16:creationId xmlns:a16="http://schemas.microsoft.com/office/drawing/2014/main" id="{91E8E94D-D550-474F-B100-EE72CC4657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412" r="35448"/>
          <a:stretch/>
        </p:blipFill>
        <p:spPr bwMode="auto">
          <a:xfrm>
            <a:off x="688434" y="-9525"/>
            <a:ext cx="4129822" cy="6867525"/>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6">
            <a:extLst>
              <a:ext uri="{FF2B5EF4-FFF2-40B4-BE49-F238E27FC236}">
                <a16:creationId xmlns:a16="http://schemas.microsoft.com/office/drawing/2014/main" id="{5402222E-F041-43A0-81BC-1B3F2EF765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3" name="Content Placeholder 2">
            <a:extLst>
              <a:ext uri="{FF2B5EF4-FFF2-40B4-BE49-F238E27FC236}">
                <a16:creationId xmlns:a16="http://schemas.microsoft.com/office/drawing/2014/main" id="{6C5F1E18-495B-8C49-9836-C7428EBE08CC}"/>
              </a:ext>
            </a:extLst>
          </p:cNvPr>
          <p:cNvSpPr>
            <a:spLocks noGrp="1"/>
          </p:cNvSpPr>
          <p:nvPr>
            <p:ph idx="1"/>
          </p:nvPr>
        </p:nvSpPr>
        <p:spPr>
          <a:xfrm>
            <a:off x="5195727" y="2286001"/>
            <a:ext cx="6335338" cy="3593591"/>
          </a:xfrm>
        </p:spPr>
        <p:txBody>
          <a:bodyPr>
            <a:normAutofit/>
          </a:bodyPr>
          <a:lstStyle/>
          <a:p>
            <a:pPr>
              <a:lnSpc>
                <a:spcPct val="100000"/>
              </a:lnSpc>
            </a:pPr>
            <a:r>
              <a:rPr lang="en-GB" dirty="0"/>
              <a:t>Complete the last touches on your showreel and / or portfolios.</a:t>
            </a:r>
          </a:p>
          <a:p>
            <a:pPr lvl="1">
              <a:lnSpc>
                <a:spcPct val="100000"/>
              </a:lnSpc>
            </a:pPr>
            <a:r>
              <a:rPr lang="en-GB" dirty="0"/>
              <a:t>If you think you’ve double-checked it, triple check it. Don’t make silly mistakes with spelling and grammar. Get somebody else to look over it.</a:t>
            </a:r>
          </a:p>
          <a:p>
            <a:pPr>
              <a:lnSpc>
                <a:spcPct val="100000"/>
              </a:lnSpc>
            </a:pPr>
            <a:r>
              <a:rPr lang="en-GB" dirty="0"/>
              <a:t>Whatever is appropriate, based on what you have created, make sure you embed for marking somehow into your new </a:t>
            </a:r>
            <a:r>
              <a:rPr lang="en-GB" dirty="0" err="1"/>
              <a:t>Wix</a:t>
            </a:r>
            <a:r>
              <a:rPr lang="en-GB" dirty="0"/>
              <a:t>/</a:t>
            </a:r>
            <a:r>
              <a:rPr lang="en-GB" dirty="0" err="1"/>
              <a:t>Wordpress</a:t>
            </a:r>
            <a:r>
              <a:rPr lang="en-GB" dirty="0"/>
              <a:t> page.</a:t>
            </a:r>
          </a:p>
          <a:p>
            <a:pPr>
              <a:lnSpc>
                <a:spcPct val="100000"/>
              </a:lnSpc>
            </a:pPr>
            <a:r>
              <a:rPr lang="en-GB" dirty="0"/>
              <a:t>Complete the questions on the last slide in preparation for next week.</a:t>
            </a:r>
          </a:p>
          <a:p>
            <a:pPr marL="0" indent="0">
              <a:lnSpc>
                <a:spcPct val="100000"/>
              </a:lnSpc>
              <a:buNone/>
            </a:pPr>
            <a:endParaRPr lang="en-US" dirty="0"/>
          </a:p>
        </p:txBody>
      </p:sp>
      <p:sp>
        <p:nvSpPr>
          <p:cNvPr id="73" name="Rectangle 72">
            <a:extLst>
              <a:ext uri="{FF2B5EF4-FFF2-40B4-BE49-F238E27FC236}">
                <a16:creationId xmlns:a16="http://schemas.microsoft.com/office/drawing/2014/main" id="{B80D28A2-8EA4-4EF0-9056-3BDAA7290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543950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074FC-BE1A-A046-AE73-4C1AA8755019}"/>
              </a:ext>
            </a:extLst>
          </p:cNvPr>
          <p:cNvSpPr>
            <a:spLocks noGrp="1"/>
          </p:cNvSpPr>
          <p:nvPr>
            <p:ph type="title"/>
          </p:nvPr>
        </p:nvSpPr>
        <p:spPr>
          <a:xfrm>
            <a:off x="1251679" y="645107"/>
            <a:ext cx="3384329" cy="1640894"/>
          </a:xfrm>
        </p:spPr>
        <p:txBody>
          <a:bodyPr anchor="t">
            <a:normAutofit/>
          </a:bodyPr>
          <a:lstStyle/>
          <a:p>
            <a:r>
              <a:rPr lang="en-US" sz="4000"/>
              <a:t>Today’s lesson</a:t>
            </a:r>
          </a:p>
        </p:txBody>
      </p:sp>
      <p:sp>
        <p:nvSpPr>
          <p:cNvPr id="3" name="Content Placeholder 2">
            <a:extLst>
              <a:ext uri="{FF2B5EF4-FFF2-40B4-BE49-F238E27FC236}">
                <a16:creationId xmlns:a16="http://schemas.microsoft.com/office/drawing/2014/main" id="{BD1D2478-1D13-0C40-BDEB-E0C6A515811C}"/>
              </a:ext>
            </a:extLst>
          </p:cNvPr>
          <p:cNvSpPr>
            <a:spLocks noGrp="1"/>
          </p:cNvSpPr>
          <p:nvPr>
            <p:ph idx="1"/>
          </p:nvPr>
        </p:nvSpPr>
        <p:spPr>
          <a:xfrm>
            <a:off x="1251679" y="2286001"/>
            <a:ext cx="3384330" cy="3940844"/>
          </a:xfrm>
        </p:spPr>
        <p:txBody>
          <a:bodyPr>
            <a:normAutofit/>
          </a:bodyPr>
          <a:lstStyle/>
          <a:p>
            <a:r>
              <a:rPr lang="en-GB" dirty="0"/>
              <a:t>Making a good impression</a:t>
            </a:r>
          </a:p>
          <a:p>
            <a:r>
              <a:rPr lang="en-GB" dirty="0"/>
              <a:t>Knowing what helps you stand out</a:t>
            </a:r>
          </a:p>
          <a:p>
            <a:r>
              <a:rPr lang="en-GB" dirty="0"/>
              <a:t>Where to look for jobs</a:t>
            </a:r>
          </a:p>
          <a:p>
            <a:r>
              <a:rPr lang="en-GB" dirty="0"/>
              <a:t>Preparation for interview</a:t>
            </a:r>
          </a:p>
          <a:p>
            <a:endParaRPr lang="en-US" dirty="0"/>
          </a:p>
          <a:p>
            <a:endParaRPr lang="en-US" dirty="0"/>
          </a:p>
        </p:txBody>
      </p:sp>
      <p:pic>
        <p:nvPicPr>
          <p:cNvPr id="3074" name="Picture 2" descr="Looking at the production of the models used to film Blade Runner 2049 |  The Strength of Architecture | From 1998">
            <a:extLst>
              <a:ext uri="{FF2B5EF4-FFF2-40B4-BE49-F238E27FC236}">
                <a16:creationId xmlns:a16="http://schemas.microsoft.com/office/drawing/2014/main" id="{679D6EE3-384A-F74D-A983-B0A73C9412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175" r="3284" b="-2"/>
          <a:stretch/>
        </p:blipFill>
        <p:spPr bwMode="auto">
          <a:xfrm>
            <a:off x="5279472" y="645107"/>
            <a:ext cx="5995465" cy="5594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6500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1251679" y="645107"/>
            <a:ext cx="3384329" cy="1640894"/>
          </a:xfrm>
        </p:spPr>
        <p:txBody>
          <a:bodyPr anchor="t">
            <a:normAutofit/>
          </a:bodyPr>
          <a:lstStyle/>
          <a:p>
            <a:r>
              <a:rPr lang="en-US" sz="4000"/>
              <a:t>What job?</a:t>
            </a:r>
          </a:p>
        </p:txBody>
      </p:sp>
      <p:sp>
        <p:nvSpPr>
          <p:cNvPr id="26" name="Content Placeholder 2">
            <a:extLst>
              <a:ext uri="{FF2B5EF4-FFF2-40B4-BE49-F238E27FC236}">
                <a16:creationId xmlns:a16="http://schemas.microsoft.com/office/drawing/2014/main" id="{B528D54F-A353-1F4B-8C57-4EF06F6F1DA2}"/>
              </a:ext>
            </a:extLst>
          </p:cNvPr>
          <p:cNvSpPr>
            <a:spLocks noGrp="1"/>
          </p:cNvSpPr>
          <p:nvPr>
            <p:ph idx="1"/>
          </p:nvPr>
        </p:nvSpPr>
        <p:spPr>
          <a:xfrm>
            <a:off x="1251679" y="2286001"/>
            <a:ext cx="3384330" cy="3940844"/>
          </a:xfrm>
        </p:spPr>
        <p:txBody>
          <a:bodyPr>
            <a:normAutofit/>
          </a:bodyPr>
          <a:lstStyle/>
          <a:p>
            <a:pPr>
              <a:lnSpc>
                <a:spcPct val="100000"/>
              </a:lnSpc>
            </a:pPr>
            <a:r>
              <a:rPr lang="en-GB" sz="1000" dirty="0"/>
              <a:t>Places to search for work include:</a:t>
            </a:r>
          </a:p>
          <a:p>
            <a:pPr lvl="1">
              <a:lnSpc>
                <a:spcPct val="100000"/>
              </a:lnSpc>
            </a:pPr>
            <a:r>
              <a:rPr lang="en-GB" sz="1000" dirty="0"/>
              <a:t>Mandy Network: </a:t>
            </a:r>
            <a:r>
              <a:rPr lang="en-GB" sz="1000" dirty="0">
                <a:hlinkClick r:id="rId2"/>
              </a:rPr>
              <a:t>https://www.mandy.com/uk/jobs</a:t>
            </a:r>
            <a:endParaRPr lang="en-GB" sz="1000" dirty="0"/>
          </a:p>
          <a:p>
            <a:pPr lvl="1">
              <a:lnSpc>
                <a:spcPct val="100000"/>
              </a:lnSpc>
            </a:pPr>
            <a:r>
              <a:rPr lang="en-GB" sz="1000" dirty="0" err="1"/>
              <a:t>ProductionBase</a:t>
            </a:r>
            <a:r>
              <a:rPr lang="en-GB" sz="1000" dirty="0"/>
              <a:t>: </a:t>
            </a:r>
            <a:r>
              <a:rPr lang="en-GB" sz="1000" dirty="0">
                <a:hlinkClick r:id="rId3"/>
              </a:rPr>
              <a:t>https://www.productionbase.co.uk/film-tv-jobs</a:t>
            </a:r>
            <a:endParaRPr lang="en-GB" sz="1000" dirty="0"/>
          </a:p>
          <a:p>
            <a:pPr lvl="1">
              <a:lnSpc>
                <a:spcPct val="100000"/>
              </a:lnSpc>
            </a:pPr>
            <a:r>
              <a:rPr lang="en-GB" sz="1000" dirty="0"/>
              <a:t>London Filmmakers Network: </a:t>
            </a:r>
            <a:r>
              <a:rPr lang="en-GB" sz="1000" dirty="0">
                <a:hlinkClick r:id="rId4"/>
              </a:rPr>
              <a:t>https://www.facebook.com/groups/londonfilmuk/</a:t>
            </a:r>
            <a:endParaRPr lang="en-GB" sz="1000" dirty="0"/>
          </a:p>
          <a:p>
            <a:pPr lvl="1">
              <a:lnSpc>
                <a:spcPct val="100000"/>
              </a:lnSpc>
            </a:pPr>
            <a:r>
              <a:rPr lang="en-GB" sz="1000" dirty="0"/>
              <a:t>Student Filmmakers and Actors Network: </a:t>
            </a:r>
            <a:r>
              <a:rPr lang="en-GB" sz="1000" dirty="0">
                <a:hlinkClick r:id="rId5"/>
              </a:rPr>
              <a:t>https://www.facebook.com/groups/1125799544214462/</a:t>
            </a:r>
            <a:endParaRPr lang="en-GB" sz="1000" dirty="0"/>
          </a:p>
          <a:p>
            <a:pPr lvl="1">
              <a:lnSpc>
                <a:spcPct val="100000"/>
              </a:lnSpc>
            </a:pPr>
            <a:r>
              <a:rPr lang="en-GB" sz="1000" dirty="0" err="1"/>
              <a:t>MyFirstJobInFilm</a:t>
            </a:r>
            <a:r>
              <a:rPr lang="en-GB" sz="1000" dirty="0"/>
              <a:t>: </a:t>
            </a:r>
            <a:r>
              <a:rPr lang="en-GB" sz="1000" dirty="0">
                <a:hlinkClick r:id="rId6"/>
              </a:rPr>
              <a:t>https://myfirstjobinfilm.com/UK</a:t>
            </a:r>
            <a:endParaRPr lang="en-GB" sz="1000" dirty="0"/>
          </a:p>
          <a:p>
            <a:pPr>
              <a:lnSpc>
                <a:spcPct val="100000"/>
              </a:lnSpc>
            </a:pPr>
            <a:r>
              <a:rPr lang="en-GB" sz="1000" dirty="0"/>
              <a:t>How do I know what job I’m looking for?</a:t>
            </a:r>
          </a:p>
          <a:p>
            <a:pPr lvl="1">
              <a:lnSpc>
                <a:spcPct val="100000"/>
              </a:lnSpc>
            </a:pPr>
            <a:r>
              <a:rPr lang="en-GB" sz="1000" dirty="0"/>
              <a:t>Look for entry level jobs</a:t>
            </a:r>
          </a:p>
          <a:p>
            <a:pPr lvl="1">
              <a:lnSpc>
                <a:spcPct val="100000"/>
              </a:lnSpc>
            </a:pPr>
            <a:r>
              <a:rPr lang="en-GB" sz="1000" dirty="0"/>
              <a:t>Use the </a:t>
            </a:r>
            <a:r>
              <a:rPr lang="en-GB" sz="1000" dirty="0" err="1"/>
              <a:t>infographs</a:t>
            </a:r>
            <a:r>
              <a:rPr lang="en-GB" sz="1000" dirty="0"/>
              <a:t> here to help: </a:t>
            </a:r>
            <a:r>
              <a:rPr lang="en-GB" sz="1000" dirty="0">
                <a:hlinkClick r:id="rId7"/>
              </a:rPr>
              <a:t>https://www.screenskills.com/careers/job-profiles/</a:t>
            </a:r>
            <a:endParaRPr lang="en-GB" sz="1000" dirty="0"/>
          </a:p>
          <a:p>
            <a:pPr marL="0" indent="0">
              <a:lnSpc>
                <a:spcPct val="100000"/>
              </a:lnSpc>
              <a:buNone/>
            </a:pPr>
            <a:endParaRPr lang="en-US" sz="1000" dirty="0"/>
          </a:p>
        </p:txBody>
      </p:sp>
      <p:pic>
        <p:nvPicPr>
          <p:cNvPr id="4" name="Picture 2" descr="Planit : Job Profiles : Runner Media and Broadcasting">
            <a:extLst>
              <a:ext uri="{FF2B5EF4-FFF2-40B4-BE49-F238E27FC236}">
                <a16:creationId xmlns:a16="http://schemas.microsoft.com/office/drawing/2014/main" id="{6CB5415F-B5B1-7244-8D5F-8493B46295F2}"/>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3890" r="15469"/>
          <a:stretch/>
        </p:blipFill>
        <p:spPr bwMode="auto">
          <a:xfrm>
            <a:off x="5279472" y="645107"/>
            <a:ext cx="5995465" cy="5594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7511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fade">
                                      <p:cBhvr>
                                        <p:cTn id="7" dur="500"/>
                                        <p:tgtEl>
                                          <p:spTgt spid="2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xEl>
                                              <p:pRg st="1" end="1"/>
                                            </p:txEl>
                                          </p:spTgt>
                                        </p:tgtEl>
                                        <p:attrNameLst>
                                          <p:attrName>style.visibility</p:attrName>
                                        </p:attrNameLst>
                                      </p:cBhvr>
                                      <p:to>
                                        <p:strVal val="visible"/>
                                      </p:to>
                                    </p:set>
                                    <p:animEffect transition="in" filter="fade">
                                      <p:cBhvr>
                                        <p:cTn id="10" dur="500"/>
                                        <p:tgtEl>
                                          <p:spTgt spid="2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xEl>
                                              <p:pRg st="2" end="2"/>
                                            </p:txEl>
                                          </p:spTgt>
                                        </p:tgtEl>
                                        <p:attrNameLst>
                                          <p:attrName>style.visibility</p:attrName>
                                        </p:attrNameLst>
                                      </p:cBhvr>
                                      <p:to>
                                        <p:strVal val="visible"/>
                                      </p:to>
                                    </p:set>
                                    <p:animEffect transition="in" filter="fade">
                                      <p:cBhvr>
                                        <p:cTn id="13" dur="500"/>
                                        <p:tgtEl>
                                          <p:spTgt spid="26">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xEl>
                                              <p:pRg st="3" end="3"/>
                                            </p:txEl>
                                          </p:spTgt>
                                        </p:tgtEl>
                                        <p:attrNameLst>
                                          <p:attrName>style.visibility</p:attrName>
                                        </p:attrNameLst>
                                      </p:cBhvr>
                                      <p:to>
                                        <p:strVal val="visible"/>
                                      </p:to>
                                    </p:set>
                                    <p:animEffect transition="in" filter="fade">
                                      <p:cBhvr>
                                        <p:cTn id="16" dur="500"/>
                                        <p:tgtEl>
                                          <p:spTgt spid="26">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xEl>
                                              <p:pRg st="4" end="4"/>
                                            </p:txEl>
                                          </p:spTgt>
                                        </p:tgtEl>
                                        <p:attrNameLst>
                                          <p:attrName>style.visibility</p:attrName>
                                        </p:attrNameLst>
                                      </p:cBhvr>
                                      <p:to>
                                        <p:strVal val="visible"/>
                                      </p:to>
                                    </p:set>
                                    <p:animEffect transition="in" filter="fade">
                                      <p:cBhvr>
                                        <p:cTn id="19" dur="500"/>
                                        <p:tgtEl>
                                          <p:spTgt spid="26">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6">
                                            <p:txEl>
                                              <p:pRg st="5" end="5"/>
                                            </p:txEl>
                                          </p:spTgt>
                                        </p:tgtEl>
                                        <p:attrNameLst>
                                          <p:attrName>style.visibility</p:attrName>
                                        </p:attrNameLst>
                                      </p:cBhvr>
                                      <p:to>
                                        <p:strVal val="visible"/>
                                      </p:to>
                                    </p:set>
                                    <p:animEffect transition="in" filter="fade">
                                      <p:cBhvr>
                                        <p:cTn id="22" dur="500"/>
                                        <p:tgtEl>
                                          <p:spTgt spid="2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6">
                                            <p:txEl>
                                              <p:pRg st="6" end="6"/>
                                            </p:txEl>
                                          </p:spTgt>
                                        </p:tgtEl>
                                        <p:attrNameLst>
                                          <p:attrName>style.visibility</p:attrName>
                                        </p:attrNameLst>
                                      </p:cBhvr>
                                      <p:to>
                                        <p:strVal val="visible"/>
                                      </p:to>
                                    </p:set>
                                    <p:animEffect transition="in" filter="fade">
                                      <p:cBhvr>
                                        <p:cTn id="27" dur="500"/>
                                        <p:tgtEl>
                                          <p:spTgt spid="26">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6">
                                            <p:txEl>
                                              <p:pRg st="7" end="7"/>
                                            </p:txEl>
                                          </p:spTgt>
                                        </p:tgtEl>
                                        <p:attrNameLst>
                                          <p:attrName>style.visibility</p:attrName>
                                        </p:attrNameLst>
                                      </p:cBhvr>
                                      <p:to>
                                        <p:strVal val="visible"/>
                                      </p:to>
                                    </p:set>
                                    <p:animEffect transition="in" filter="fade">
                                      <p:cBhvr>
                                        <p:cTn id="30" dur="500"/>
                                        <p:tgtEl>
                                          <p:spTgt spid="26">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6">
                                            <p:txEl>
                                              <p:pRg st="8" end="8"/>
                                            </p:txEl>
                                          </p:spTgt>
                                        </p:tgtEl>
                                        <p:attrNameLst>
                                          <p:attrName>style.visibility</p:attrName>
                                        </p:attrNameLst>
                                      </p:cBhvr>
                                      <p:to>
                                        <p:strVal val="visible"/>
                                      </p:to>
                                    </p:set>
                                    <p:animEffect transition="in" filter="fade">
                                      <p:cBhvr>
                                        <p:cTn id="33" dur="500"/>
                                        <p:tgtEl>
                                          <p:spTgt spid="2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967352" y="310733"/>
            <a:ext cx="6631429" cy="773555"/>
          </a:xfrm>
        </p:spPr>
        <p:txBody>
          <a:bodyPr vert="horz" lIns="91440" tIns="45720" rIns="91440" bIns="45720" rtlCol="0" anchor="t">
            <a:normAutofit fontScale="90000"/>
          </a:bodyPr>
          <a:lstStyle/>
          <a:p>
            <a:r>
              <a:rPr lang="en-US" dirty="0"/>
              <a:t>Understanding the job</a:t>
            </a:r>
          </a:p>
        </p:txBody>
      </p:sp>
      <p:sp>
        <p:nvSpPr>
          <p:cNvPr id="4" name="TextBox 3">
            <a:extLst>
              <a:ext uri="{FF2B5EF4-FFF2-40B4-BE49-F238E27FC236}">
                <a16:creationId xmlns:a16="http://schemas.microsoft.com/office/drawing/2014/main" id="{B904A84D-5741-7442-B0A8-1FBDA6608246}"/>
              </a:ext>
            </a:extLst>
          </p:cNvPr>
          <p:cNvSpPr txBox="1"/>
          <p:nvPr/>
        </p:nvSpPr>
        <p:spPr>
          <a:xfrm>
            <a:off x="765051" y="2286001"/>
            <a:ext cx="3857749" cy="4000500"/>
          </a:xfrm>
          <a:prstGeom prst="rect">
            <a:avLst/>
          </a:prstGeom>
        </p:spPr>
        <p:txBody>
          <a:bodyPr vert="horz" lIns="91440" tIns="45720" rIns="91440" bIns="45720" rtlCol="0">
            <a:normAutofit fontScale="92500" lnSpcReduction="20000"/>
          </a:bodyPr>
          <a:lstStyle/>
          <a:p>
            <a:pPr marL="228600" defTabSz="914400">
              <a:lnSpc>
                <a:spcPct val="110000"/>
              </a:lnSpc>
              <a:spcBef>
                <a:spcPts val="700"/>
              </a:spcBef>
              <a:buClr>
                <a:schemeClr val="tx2"/>
              </a:buClr>
            </a:pPr>
            <a:r>
              <a:rPr lang="en-US" sz="1400" dirty="0">
                <a:solidFill>
                  <a:schemeClr val="tx1">
                    <a:lumMod val="65000"/>
                    <a:lumOff val="35000"/>
                  </a:schemeClr>
                </a:solidFill>
              </a:rPr>
              <a:t>Understanding the job is the first step towards getting it. Whether it’s a student project or professional, there will be a lot of competition. Use these tips to stand out.</a:t>
            </a:r>
          </a:p>
          <a:p>
            <a:pPr marL="514350" indent="-285750" defTabSz="914400">
              <a:lnSpc>
                <a:spcPct val="110000"/>
              </a:lnSpc>
              <a:spcBef>
                <a:spcPts val="700"/>
              </a:spcBef>
              <a:buClr>
                <a:schemeClr val="tx2"/>
              </a:buClr>
              <a:buFont typeface="Arial" panose="020B0604020202020204" pitchFamily="34" charset="0"/>
              <a:buChar char="•"/>
            </a:pPr>
            <a:r>
              <a:rPr lang="en-US" sz="1400" dirty="0">
                <a:solidFill>
                  <a:schemeClr val="tx1">
                    <a:lumMod val="65000"/>
                    <a:lumOff val="35000"/>
                  </a:schemeClr>
                </a:solidFill>
              </a:rPr>
              <a:t>Don’t copy and paste an application</a:t>
            </a:r>
          </a:p>
          <a:p>
            <a:pPr marL="514350" indent="-285750" defTabSz="914400">
              <a:lnSpc>
                <a:spcPct val="110000"/>
              </a:lnSpc>
              <a:spcBef>
                <a:spcPts val="700"/>
              </a:spcBef>
              <a:buClr>
                <a:schemeClr val="tx2"/>
              </a:buClr>
              <a:buFont typeface="Arial" panose="020B0604020202020204" pitchFamily="34" charset="0"/>
              <a:buChar char="•"/>
            </a:pPr>
            <a:r>
              <a:rPr lang="en-US" sz="1400" dirty="0">
                <a:solidFill>
                  <a:schemeClr val="tx1">
                    <a:lumMod val="65000"/>
                    <a:lumOff val="35000"/>
                  </a:schemeClr>
                </a:solidFill>
              </a:rPr>
              <a:t>Have work ready to show</a:t>
            </a:r>
          </a:p>
          <a:p>
            <a:pPr marL="514350" indent="-285750" defTabSz="914400">
              <a:lnSpc>
                <a:spcPct val="110000"/>
              </a:lnSpc>
              <a:spcBef>
                <a:spcPts val="700"/>
              </a:spcBef>
              <a:buClr>
                <a:schemeClr val="tx2"/>
              </a:buClr>
              <a:buFont typeface="Arial" panose="020B0604020202020204" pitchFamily="34" charset="0"/>
              <a:buChar char="•"/>
            </a:pPr>
            <a:r>
              <a:rPr lang="en-US" sz="1400" dirty="0">
                <a:solidFill>
                  <a:schemeClr val="tx1">
                    <a:lumMod val="65000"/>
                    <a:lumOff val="35000"/>
                  </a:schemeClr>
                </a:solidFill>
              </a:rPr>
              <a:t>Make them want to work with you</a:t>
            </a:r>
          </a:p>
          <a:p>
            <a:pPr marL="514350" indent="-285750" defTabSz="914400">
              <a:lnSpc>
                <a:spcPct val="110000"/>
              </a:lnSpc>
              <a:spcBef>
                <a:spcPts val="700"/>
              </a:spcBef>
              <a:buClr>
                <a:schemeClr val="tx2"/>
              </a:buClr>
              <a:buFont typeface="Arial" panose="020B0604020202020204" pitchFamily="34" charset="0"/>
              <a:buChar char="•"/>
            </a:pPr>
            <a:r>
              <a:rPr lang="en-US" sz="1400" dirty="0">
                <a:solidFill>
                  <a:schemeClr val="tx1">
                    <a:lumMod val="65000"/>
                    <a:lumOff val="35000"/>
                  </a:schemeClr>
                </a:solidFill>
              </a:rPr>
              <a:t>Accept that you will get rejected a lot. Don’t burn bridges.</a:t>
            </a:r>
          </a:p>
          <a:p>
            <a:pPr marL="514350" indent="-285750" defTabSz="914400">
              <a:lnSpc>
                <a:spcPct val="110000"/>
              </a:lnSpc>
              <a:spcBef>
                <a:spcPts val="700"/>
              </a:spcBef>
              <a:buClr>
                <a:schemeClr val="tx2"/>
              </a:buClr>
              <a:buFont typeface="Arial" panose="020B0604020202020204" pitchFamily="34" charset="0"/>
              <a:buChar char="•"/>
            </a:pPr>
            <a:r>
              <a:rPr lang="en-US" sz="1400" dirty="0">
                <a:solidFill>
                  <a:schemeClr val="tx1">
                    <a:lumMod val="65000"/>
                    <a:lumOff val="35000"/>
                  </a:schemeClr>
                </a:solidFill>
              </a:rPr>
              <a:t>Example student job app: </a:t>
            </a:r>
            <a:r>
              <a:rPr lang="en-GB" sz="1400" dirty="0">
                <a:hlinkClick r:id="rId2"/>
              </a:rPr>
              <a:t>https://www.mandy.com/uk/job/1349708/tiger-hunts-in-darkness/cinematographer</a:t>
            </a:r>
            <a:endParaRPr lang="en-GB" sz="1400" dirty="0"/>
          </a:p>
          <a:p>
            <a:pPr marL="514350" indent="-285750" defTabSz="914400">
              <a:lnSpc>
                <a:spcPct val="110000"/>
              </a:lnSpc>
              <a:spcBef>
                <a:spcPts val="700"/>
              </a:spcBef>
              <a:buClr>
                <a:schemeClr val="tx2"/>
              </a:buClr>
              <a:buFont typeface="Arial" panose="020B0604020202020204" pitchFamily="34" charset="0"/>
              <a:buChar char="•"/>
            </a:pPr>
            <a:r>
              <a:rPr lang="en-GB" sz="1400" dirty="0">
                <a:hlinkClick r:id="rId3"/>
              </a:rPr>
              <a:t>https://www.mandy.com/uk/job/1352471/broken-down/sound-recordist</a:t>
            </a:r>
            <a:endParaRPr lang="en-GB" sz="1400" dirty="0"/>
          </a:p>
          <a:p>
            <a:pPr marL="514350" indent="-285750" defTabSz="914400">
              <a:lnSpc>
                <a:spcPct val="110000"/>
              </a:lnSpc>
              <a:spcBef>
                <a:spcPts val="700"/>
              </a:spcBef>
              <a:buClr>
                <a:schemeClr val="tx2"/>
              </a:buClr>
              <a:buFont typeface="Arial" panose="020B0604020202020204" pitchFamily="34" charset="0"/>
              <a:buChar char="•"/>
            </a:pPr>
            <a:r>
              <a:rPr lang="en-GB" sz="1400" dirty="0">
                <a:solidFill>
                  <a:schemeClr val="tx1">
                    <a:lumMod val="65000"/>
                    <a:lumOff val="35000"/>
                  </a:schemeClr>
                </a:solidFill>
              </a:rPr>
              <a:t>Example professional job app: </a:t>
            </a:r>
            <a:r>
              <a:rPr lang="en-GB" sz="1400" dirty="0">
                <a:hlinkClick r:id="rId4"/>
              </a:rPr>
              <a:t>https://www.mandy.com/us/job/1368870/3d-production-coordinator/production-coordinator</a:t>
            </a:r>
            <a:endParaRPr lang="en-US" sz="1400" dirty="0">
              <a:solidFill>
                <a:schemeClr val="tx1">
                  <a:lumMod val="65000"/>
                  <a:lumOff val="35000"/>
                </a:schemeClr>
              </a:solidFill>
            </a:endParaRPr>
          </a:p>
        </p:txBody>
      </p:sp>
      <p:sp>
        <p:nvSpPr>
          <p:cNvPr id="7" name="TextBox 6">
            <a:extLst>
              <a:ext uri="{FF2B5EF4-FFF2-40B4-BE49-F238E27FC236}">
                <a16:creationId xmlns:a16="http://schemas.microsoft.com/office/drawing/2014/main" id="{FF5F2B3F-70E3-064B-8415-74EBECCCFEEC}"/>
              </a:ext>
            </a:extLst>
          </p:cNvPr>
          <p:cNvSpPr txBox="1"/>
          <p:nvPr/>
        </p:nvSpPr>
        <p:spPr>
          <a:xfrm>
            <a:off x="1110467" y="1874517"/>
            <a:ext cx="3033016" cy="369332"/>
          </a:xfrm>
          <a:prstGeom prst="rect">
            <a:avLst/>
          </a:prstGeom>
          <a:solidFill>
            <a:srgbClr val="00B050"/>
          </a:solidFill>
        </p:spPr>
        <p:txBody>
          <a:bodyPr wrap="square" rtlCol="0">
            <a:spAutoFit/>
          </a:bodyPr>
          <a:lstStyle/>
          <a:p>
            <a:pPr algn="ctr">
              <a:spcAft>
                <a:spcPts val="600"/>
              </a:spcAft>
            </a:pPr>
            <a:r>
              <a:rPr lang="en-US" dirty="0">
                <a:solidFill>
                  <a:schemeClr val="bg1"/>
                </a:solidFill>
              </a:rPr>
              <a:t>Do Your Research</a:t>
            </a:r>
          </a:p>
        </p:txBody>
      </p:sp>
      <p:sp>
        <p:nvSpPr>
          <p:cNvPr id="5" name="AutoShape 2" descr="JACK BURKE // DIRECTOR">
            <a:extLst>
              <a:ext uri="{FF2B5EF4-FFF2-40B4-BE49-F238E27FC236}">
                <a16:creationId xmlns:a16="http://schemas.microsoft.com/office/drawing/2014/main" id="{2167BA02-1147-AF4A-928D-B33FAF2FB7C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098" name="Picture 2" descr="Film Set Etiquette: 6 Rules for When to Speak and When to Shut Up">
            <a:extLst>
              <a:ext uri="{FF2B5EF4-FFF2-40B4-BE49-F238E27FC236}">
                <a16:creationId xmlns:a16="http://schemas.microsoft.com/office/drawing/2014/main" id="{C02EEB35-2DE1-174F-9891-2BBE8A2F2B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52052" y="1646729"/>
            <a:ext cx="5232820" cy="4203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20583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fade">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fade">
                                      <p:cBhvr>
                                        <p:cTn id="37" dur="500"/>
                                        <p:tgtEl>
                                          <p:spTgt spid="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500"/>
                                        <p:tgtEl>
                                          <p:spTgt spid="4">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Effect transition="in" filter="fade">
                                      <p:cBhvr>
                                        <p:cTn id="4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1251677" y="645105"/>
            <a:ext cx="4357499" cy="1320855"/>
          </a:xfrm>
        </p:spPr>
        <p:txBody>
          <a:bodyPr vert="horz" lIns="91440" tIns="45720" rIns="91440" bIns="45720" rtlCol="0" anchor="t">
            <a:normAutofit/>
          </a:bodyPr>
          <a:lstStyle/>
          <a:p>
            <a:r>
              <a:rPr lang="en-US" sz="4400"/>
              <a:t>a foot in the door</a:t>
            </a:r>
          </a:p>
        </p:txBody>
      </p:sp>
      <p:sp>
        <p:nvSpPr>
          <p:cNvPr id="4" name="TextBox 3">
            <a:extLst>
              <a:ext uri="{FF2B5EF4-FFF2-40B4-BE49-F238E27FC236}">
                <a16:creationId xmlns:a16="http://schemas.microsoft.com/office/drawing/2014/main" id="{B904A84D-5741-7442-B0A8-1FBDA6608246}"/>
              </a:ext>
            </a:extLst>
          </p:cNvPr>
          <p:cNvSpPr txBox="1"/>
          <p:nvPr/>
        </p:nvSpPr>
        <p:spPr>
          <a:xfrm>
            <a:off x="1251678" y="2286001"/>
            <a:ext cx="4363595" cy="3593591"/>
          </a:xfrm>
          <a:prstGeom prst="rect">
            <a:avLst/>
          </a:prstGeom>
        </p:spPr>
        <p:txBody>
          <a:bodyPr vert="horz" lIns="91440" tIns="45720" rIns="91440" bIns="45720" rtlCol="0">
            <a:normAutofit/>
          </a:bodyPr>
          <a:lstStyle/>
          <a:p>
            <a:pPr marL="228600" indent="-228600" defTabSz="914400">
              <a:spcBef>
                <a:spcPts val="700"/>
              </a:spcBef>
              <a:buClr>
                <a:schemeClr val="tx2"/>
              </a:buClr>
            </a:pPr>
            <a:r>
              <a:rPr lang="en-US" sz="1300" dirty="0">
                <a:solidFill>
                  <a:schemeClr val="tx1">
                    <a:lumMod val="65000"/>
                    <a:lumOff val="35000"/>
                  </a:schemeClr>
                </a:solidFill>
              </a:rPr>
              <a:t>Entry level jobs and apprenticeships are often the ‘first step’ into the media industry. Sometimes these can be accessed by entry-level schemes or apprenticeships. Some require a degree; others would be accessible to people completing the Level 3 Creative Media extended diploma.</a:t>
            </a:r>
          </a:p>
          <a:p>
            <a:pPr marL="514350" indent="-228600" defTabSz="914400">
              <a:spcBef>
                <a:spcPts val="700"/>
              </a:spcBef>
              <a:buClr>
                <a:schemeClr val="tx2"/>
              </a:buClr>
              <a:buFont typeface="Arial" panose="020B0604020202020204" pitchFamily="34" charset="0"/>
              <a:buChar char="•"/>
            </a:pPr>
            <a:r>
              <a:rPr lang="en-US" sz="1300" dirty="0">
                <a:solidFill>
                  <a:schemeClr val="tx1">
                    <a:lumMod val="65000"/>
                    <a:lumOff val="35000"/>
                  </a:schemeClr>
                </a:solidFill>
              </a:rPr>
              <a:t>How to get work as a runner? </a:t>
            </a:r>
            <a:r>
              <a:rPr lang="en-US" sz="1300" dirty="0">
                <a:solidFill>
                  <a:schemeClr val="tx1">
                    <a:lumMod val="65000"/>
                    <a:lumOff val="35000"/>
                  </a:schemeClr>
                </a:solidFill>
                <a:hlinkClick r:id="rId2"/>
              </a:rPr>
              <a:t>https://www.screenskills.com/insight/masterclasses/anna-bonaddio/</a:t>
            </a:r>
            <a:endParaRPr lang="en-US" sz="1300" dirty="0">
              <a:solidFill>
                <a:schemeClr val="tx1">
                  <a:lumMod val="65000"/>
                  <a:lumOff val="35000"/>
                </a:schemeClr>
              </a:solidFill>
            </a:endParaRPr>
          </a:p>
          <a:p>
            <a:pPr marL="514350" indent="-228600" defTabSz="914400">
              <a:spcBef>
                <a:spcPts val="700"/>
              </a:spcBef>
              <a:buClr>
                <a:schemeClr val="tx2"/>
              </a:buClr>
              <a:buFont typeface="Arial" panose="020B0604020202020204" pitchFamily="34" charset="0"/>
              <a:buChar char="•"/>
            </a:pPr>
            <a:r>
              <a:rPr lang="en-US" sz="1300" dirty="0">
                <a:solidFill>
                  <a:schemeClr val="tx1">
                    <a:lumMod val="65000"/>
                    <a:lumOff val="35000"/>
                  </a:schemeClr>
                </a:solidFill>
              </a:rPr>
              <a:t>Where can I find apprenticeships? </a:t>
            </a:r>
            <a:r>
              <a:rPr lang="en-US" sz="1300" dirty="0">
                <a:solidFill>
                  <a:schemeClr val="tx1">
                    <a:lumMod val="65000"/>
                    <a:lumOff val="35000"/>
                  </a:schemeClr>
                </a:solidFill>
                <a:hlinkClick r:id="rId3"/>
              </a:rPr>
              <a:t>https://www.screenskills.com/education-training/apprenticeships/where-can-i-find-an-apprenticeship/</a:t>
            </a:r>
            <a:endParaRPr lang="en-US" sz="1300" dirty="0">
              <a:solidFill>
                <a:schemeClr val="tx1">
                  <a:lumMod val="65000"/>
                  <a:lumOff val="35000"/>
                </a:schemeClr>
              </a:solidFill>
            </a:endParaRPr>
          </a:p>
          <a:p>
            <a:pPr marL="514350" indent="-228600" defTabSz="914400">
              <a:spcBef>
                <a:spcPts val="700"/>
              </a:spcBef>
              <a:buClr>
                <a:schemeClr val="tx2"/>
              </a:buClr>
              <a:buFont typeface="Arial" panose="020B0604020202020204" pitchFamily="34" charset="0"/>
              <a:buChar char="•"/>
            </a:pPr>
            <a:r>
              <a:rPr lang="en-US" sz="1300" dirty="0">
                <a:solidFill>
                  <a:schemeClr val="tx1">
                    <a:lumMod val="65000"/>
                    <a:lumOff val="35000"/>
                  </a:schemeClr>
                </a:solidFill>
              </a:rPr>
              <a:t>How do I work in the film industry? </a:t>
            </a:r>
            <a:r>
              <a:rPr lang="en-US" sz="1300" dirty="0">
                <a:solidFill>
                  <a:schemeClr val="tx1">
                    <a:lumMod val="65000"/>
                    <a:lumOff val="35000"/>
                  </a:schemeClr>
                </a:solidFill>
                <a:hlinkClick r:id="rId4"/>
              </a:rPr>
              <a:t>https://www.bfi.org.uk/bfi-film-academy-opportunities-young-creatives/bfi-film-academy-how-do-i-work-film-television-industries</a:t>
            </a:r>
            <a:endParaRPr lang="en-US" sz="1300" dirty="0">
              <a:solidFill>
                <a:schemeClr val="tx1">
                  <a:lumMod val="65000"/>
                  <a:lumOff val="35000"/>
                </a:schemeClr>
              </a:solidFill>
            </a:endParaRPr>
          </a:p>
          <a:p>
            <a:pPr marL="514350" indent="-228600" defTabSz="914400">
              <a:spcBef>
                <a:spcPts val="700"/>
              </a:spcBef>
              <a:buClr>
                <a:schemeClr val="tx2"/>
              </a:buClr>
              <a:buFont typeface="Arial" panose="020B0604020202020204" pitchFamily="34" charset="0"/>
              <a:buChar char="•"/>
            </a:pPr>
            <a:endParaRPr lang="en-US" sz="1300" dirty="0">
              <a:solidFill>
                <a:schemeClr val="tx1">
                  <a:lumMod val="65000"/>
                  <a:lumOff val="35000"/>
                </a:schemeClr>
              </a:solidFill>
            </a:endParaRPr>
          </a:p>
          <a:p>
            <a:pPr marL="514350" indent="-228600" defTabSz="914400">
              <a:spcBef>
                <a:spcPts val="700"/>
              </a:spcBef>
              <a:buClr>
                <a:schemeClr val="tx2"/>
              </a:buClr>
              <a:buFont typeface="Arial" panose="020B0604020202020204" pitchFamily="34" charset="0"/>
              <a:buChar char="•"/>
            </a:pPr>
            <a:endParaRPr lang="en-US" sz="1300" dirty="0">
              <a:solidFill>
                <a:schemeClr val="tx1">
                  <a:lumMod val="65000"/>
                  <a:lumOff val="35000"/>
                </a:schemeClr>
              </a:solidFill>
            </a:endParaRPr>
          </a:p>
        </p:txBody>
      </p:sp>
      <p:pic>
        <p:nvPicPr>
          <p:cNvPr id="1026" name="Picture 2" descr="Runner The role of runner can be found in every genre, every aspect of  production and on every shoot. When you're starting your career in TV, it's  likely that your first port of call will be as a runner. Stage 1 Build and  design your CV to show significant low ...">
            <a:extLst>
              <a:ext uri="{FF2B5EF4-FFF2-40B4-BE49-F238E27FC236}">
                <a16:creationId xmlns:a16="http://schemas.microsoft.com/office/drawing/2014/main" id="{7A1A636C-9A52-AB4F-AE6D-94156A714D4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2000" r="18689" b="-2"/>
          <a:stretch/>
        </p:blipFill>
        <p:spPr bwMode="auto">
          <a:xfrm>
            <a:off x="6096000" y="580713"/>
            <a:ext cx="5414304" cy="5407737"/>
          </a:xfrm>
          <a:custGeom>
            <a:avLst/>
            <a:gdLst/>
            <a:ahLst/>
            <a:cxnLst/>
            <a:rect l="l" t="t" r="r" b="b"/>
            <a:pathLst>
              <a:path w="3860171" h="3855489">
                <a:moveTo>
                  <a:pt x="1930086" y="0"/>
                </a:moveTo>
                <a:lnTo>
                  <a:pt x="1967540" y="3511"/>
                </a:lnTo>
                <a:lnTo>
                  <a:pt x="2003824" y="12875"/>
                </a:lnTo>
                <a:lnTo>
                  <a:pt x="2038938" y="26920"/>
                </a:lnTo>
                <a:lnTo>
                  <a:pt x="2075222" y="44477"/>
                </a:lnTo>
                <a:lnTo>
                  <a:pt x="2109166" y="64375"/>
                </a:lnTo>
                <a:lnTo>
                  <a:pt x="2144279" y="85443"/>
                </a:lnTo>
                <a:lnTo>
                  <a:pt x="2179393" y="104171"/>
                </a:lnTo>
                <a:lnTo>
                  <a:pt x="2214507" y="122898"/>
                </a:lnTo>
                <a:lnTo>
                  <a:pt x="2248450" y="136943"/>
                </a:lnTo>
                <a:lnTo>
                  <a:pt x="2285905" y="146307"/>
                </a:lnTo>
                <a:lnTo>
                  <a:pt x="2322189" y="150989"/>
                </a:lnTo>
                <a:lnTo>
                  <a:pt x="2360814" y="150989"/>
                </a:lnTo>
                <a:lnTo>
                  <a:pt x="2400610" y="148648"/>
                </a:lnTo>
                <a:lnTo>
                  <a:pt x="2440405" y="143966"/>
                </a:lnTo>
                <a:lnTo>
                  <a:pt x="2480201" y="138114"/>
                </a:lnTo>
                <a:lnTo>
                  <a:pt x="2519996" y="133432"/>
                </a:lnTo>
                <a:lnTo>
                  <a:pt x="2559792" y="129921"/>
                </a:lnTo>
                <a:lnTo>
                  <a:pt x="2597247" y="131091"/>
                </a:lnTo>
                <a:lnTo>
                  <a:pt x="2633531" y="135773"/>
                </a:lnTo>
                <a:lnTo>
                  <a:pt x="2668644" y="146307"/>
                </a:lnTo>
                <a:lnTo>
                  <a:pt x="2697906" y="161523"/>
                </a:lnTo>
                <a:lnTo>
                  <a:pt x="2725997" y="181421"/>
                </a:lnTo>
                <a:lnTo>
                  <a:pt x="2750577" y="204830"/>
                </a:lnTo>
                <a:lnTo>
                  <a:pt x="2775156" y="231750"/>
                </a:lnTo>
                <a:lnTo>
                  <a:pt x="2797395" y="259841"/>
                </a:lnTo>
                <a:lnTo>
                  <a:pt x="2819634" y="289103"/>
                </a:lnTo>
                <a:lnTo>
                  <a:pt x="2841872" y="318364"/>
                </a:lnTo>
                <a:lnTo>
                  <a:pt x="2864111" y="346455"/>
                </a:lnTo>
                <a:lnTo>
                  <a:pt x="2887520" y="373376"/>
                </a:lnTo>
                <a:lnTo>
                  <a:pt x="2914441" y="396785"/>
                </a:lnTo>
                <a:lnTo>
                  <a:pt x="2940191" y="417853"/>
                </a:lnTo>
                <a:lnTo>
                  <a:pt x="2969452" y="434240"/>
                </a:lnTo>
                <a:lnTo>
                  <a:pt x="3001055" y="448285"/>
                </a:lnTo>
                <a:lnTo>
                  <a:pt x="3034998" y="459990"/>
                </a:lnTo>
                <a:lnTo>
                  <a:pt x="3070112" y="470524"/>
                </a:lnTo>
                <a:lnTo>
                  <a:pt x="3105226" y="479888"/>
                </a:lnTo>
                <a:lnTo>
                  <a:pt x="3141510" y="489251"/>
                </a:lnTo>
                <a:lnTo>
                  <a:pt x="3175453" y="499785"/>
                </a:lnTo>
                <a:lnTo>
                  <a:pt x="3209396" y="511490"/>
                </a:lnTo>
                <a:lnTo>
                  <a:pt x="3240999" y="525535"/>
                </a:lnTo>
                <a:lnTo>
                  <a:pt x="3269090" y="543092"/>
                </a:lnTo>
                <a:lnTo>
                  <a:pt x="3294840" y="564161"/>
                </a:lnTo>
                <a:lnTo>
                  <a:pt x="3315908" y="589911"/>
                </a:lnTo>
                <a:lnTo>
                  <a:pt x="3333465" y="618002"/>
                </a:lnTo>
                <a:lnTo>
                  <a:pt x="3347510" y="649604"/>
                </a:lnTo>
                <a:lnTo>
                  <a:pt x="3359215" y="683547"/>
                </a:lnTo>
                <a:lnTo>
                  <a:pt x="3369749" y="717491"/>
                </a:lnTo>
                <a:lnTo>
                  <a:pt x="3379113" y="753775"/>
                </a:lnTo>
                <a:lnTo>
                  <a:pt x="3388476" y="788889"/>
                </a:lnTo>
                <a:lnTo>
                  <a:pt x="3399010" y="824002"/>
                </a:lnTo>
                <a:lnTo>
                  <a:pt x="3410715" y="857946"/>
                </a:lnTo>
                <a:lnTo>
                  <a:pt x="3424760" y="889548"/>
                </a:lnTo>
                <a:lnTo>
                  <a:pt x="3441147" y="918809"/>
                </a:lnTo>
                <a:lnTo>
                  <a:pt x="3462215" y="944560"/>
                </a:lnTo>
                <a:lnTo>
                  <a:pt x="3485624" y="971480"/>
                </a:lnTo>
                <a:lnTo>
                  <a:pt x="3512545" y="994889"/>
                </a:lnTo>
                <a:lnTo>
                  <a:pt x="3540636" y="1017128"/>
                </a:lnTo>
                <a:lnTo>
                  <a:pt x="3571068" y="1039367"/>
                </a:lnTo>
                <a:lnTo>
                  <a:pt x="3600329" y="1061605"/>
                </a:lnTo>
                <a:lnTo>
                  <a:pt x="3628420" y="1083844"/>
                </a:lnTo>
                <a:lnTo>
                  <a:pt x="3655341" y="1108424"/>
                </a:lnTo>
                <a:lnTo>
                  <a:pt x="3678750" y="1133003"/>
                </a:lnTo>
                <a:lnTo>
                  <a:pt x="3698648" y="1161094"/>
                </a:lnTo>
                <a:lnTo>
                  <a:pt x="3713864" y="1190356"/>
                </a:lnTo>
                <a:lnTo>
                  <a:pt x="3724398" y="1225469"/>
                </a:lnTo>
                <a:lnTo>
                  <a:pt x="3729080" y="1261754"/>
                </a:lnTo>
                <a:lnTo>
                  <a:pt x="3730250" y="1299208"/>
                </a:lnTo>
                <a:lnTo>
                  <a:pt x="3726739" y="1339004"/>
                </a:lnTo>
                <a:lnTo>
                  <a:pt x="3722057" y="1378799"/>
                </a:lnTo>
                <a:lnTo>
                  <a:pt x="3716205" y="1418595"/>
                </a:lnTo>
                <a:lnTo>
                  <a:pt x="3711523" y="1458391"/>
                </a:lnTo>
                <a:lnTo>
                  <a:pt x="3709182" y="1498186"/>
                </a:lnTo>
                <a:lnTo>
                  <a:pt x="3709182" y="1536811"/>
                </a:lnTo>
                <a:lnTo>
                  <a:pt x="3713864" y="1573096"/>
                </a:lnTo>
                <a:lnTo>
                  <a:pt x="3723228" y="1609380"/>
                </a:lnTo>
                <a:lnTo>
                  <a:pt x="3737273" y="1643323"/>
                </a:lnTo>
                <a:lnTo>
                  <a:pt x="3756000" y="1678437"/>
                </a:lnTo>
                <a:lnTo>
                  <a:pt x="3774728" y="1713550"/>
                </a:lnTo>
                <a:lnTo>
                  <a:pt x="3795796" y="1748664"/>
                </a:lnTo>
                <a:lnTo>
                  <a:pt x="3815694" y="1782608"/>
                </a:lnTo>
                <a:lnTo>
                  <a:pt x="3833250" y="1818892"/>
                </a:lnTo>
                <a:lnTo>
                  <a:pt x="3847296" y="1854005"/>
                </a:lnTo>
                <a:lnTo>
                  <a:pt x="3856660" y="1890290"/>
                </a:lnTo>
                <a:lnTo>
                  <a:pt x="3860171" y="1927744"/>
                </a:lnTo>
                <a:lnTo>
                  <a:pt x="3856660" y="1965199"/>
                </a:lnTo>
                <a:lnTo>
                  <a:pt x="3847296" y="2001483"/>
                </a:lnTo>
                <a:lnTo>
                  <a:pt x="3833250" y="2036597"/>
                </a:lnTo>
                <a:lnTo>
                  <a:pt x="3815694" y="2072881"/>
                </a:lnTo>
                <a:lnTo>
                  <a:pt x="3795796" y="2106824"/>
                </a:lnTo>
                <a:lnTo>
                  <a:pt x="3774728" y="2141938"/>
                </a:lnTo>
                <a:lnTo>
                  <a:pt x="3756000" y="2177052"/>
                </a:lnTo>
                <a:lnTo>
                  <a:pt x="3737273" y="2212166"/>
                </a:lnTo>
                <a:lnTo>
                  <a:pt x="3723228" y="2246109"/>
                </a:lnTo>
                <a:lnTo>
                  <a:pt x="3713864" y="2282393"/>
                </a:lnTo>
                <a:lnTo>
                  <a:pt x="3709182" y="2318677"/>
                </a:lnTo>
                <a:lnTo>
                  <a:pt x="3709182" y="2357302"/>
                </a:lnTo>
                <a:lnTo>
                  <a:pt x="3711523" y="2397098"/>
                </a:lnTo>
                <a:lnTo>
                  <a:pt x="3716205" y="2436894"/>
                </a:lnTo>
                <a:lnTo>
                  <a:pt x="3722057" y="2476689"/>
                </a:lnTo>
                <a:lnTo>
                  <a:pt x="3726739" y="2516485"/>
                </a:lnTo>
                <a:lnTo>
                  <a:pt x="3730250" y="2556280"/>
                </a:lnTo>
                <a:lnTo>
                  <a:pt x="3729080" y="2593735"/>
                </a:lnTo>
                <a:lnTo>
                  <a:pt x="3724398" y="2630019"/>
                </a:lnTo>
                <a:lnTo>
                  <a:pt x="3713864" y="2665133"/>
                </a:lnTo>
                <a:lnTo>
                  <a:pt x="3698648" y="2694394"/>
                </a:lnTo>
                <a:lnTo>
                  <a:pt x="3678750" y="2722485"/>
                </a:lnTo>
                <a:lnTo>
                  <a:pt x="3655341" y="2747065"/>
                </a:lnTo>
                <a:lnTo>
                  <a:pt x="3628420" y="2771645"/>
                </a:lnTo>
                <a:lnTo>
                  <a:pt x="3600329" y="2793883"/>
                </a:lnTo>
                <a:lnTo>
                  <a:pt x="3571068" y="2816122"/>
                </a:lnTo>
                <a:lnTo>
                  <a:pt x="3540636" y="2838361"/>
                </a:lnTo>
                <a:lnTo>
                  <a:pt x="3512545" y="2860599"/>
                </a:lnTo>
                <a:lnTo>
                  <a:pt x="3485624" y="2884009"/>
                </a:lnTo>
                <a:lnTo>
                  <a:pt x="3462215" y="2910929"/>
                </a:lnTo>
                <a:lnTo>
                  <a:pt x="3441147" y="2936679"/>
                </a:lnTo>
                <a:lnTo>
                  <a:pt x="3424760" y="2965941"/>
                </a:lnTo>
                <a:lnTo>
                  <a:pt x="3410715" y="2997543"/>
                </a:lnTo>
                <a:lnTo>
                  <a:pt x="3399010" y="3031486"/>
                </a:lnTo>
                <a:lnTo>
                  <a:pt x="3388476" y="3066600"/>
                </a:lnTo>
                <a:lnTo>
                  <a:pt x="3379113" y="3101714"/>
                </a:lnTo>
                <a:lnTo>
                  <a:pt x="3369749" y="3137998"/>
                </a:lnTo>
                <a:lnTo>
                  <a:pt x="3359215" y="3171941"/>
                </a:lnTo>
                <a:lnTo>
                  <a:pt x="3347510" y="3205885"/>
                </a:lnTo>
                <a:lnTo>
                  <a:pt x="3333465" y="3237487"/>
                </a:lnTo>
                <a:lnTo>
                  <a:pt x="3315908" y="3265578"/>
                </a:lnTo>
                <a:lnTo>
                  <a:pt x="3294840" y="3291328"/>
                </a:lnTo>
                <a:lnTo>
                  <a:pt x="3269090" y="3312396"/>
                </a:lnTo>
                <a:lnTo>
                  <a:pt x="3240999" y="3329953"/>
                </a:lnTo>
                <a:lnTo>
                  <a:pt x="3209396" y="3343999"/>
                </a:lnTo>
                <a:lnTo>
                  <a:pt x="3175453" y="3355703"/>
                </a:lnTo>
                <a:lnTo>
                  <a:pt x="3141510" y="3366237"/>
                </a:lnTo>
                <a:lnTo>
                  <a:pt x="3105226" y="3375601"/>
                </a:lnTo>
                <a:lnTo>
                  <a:pt x="3070112" y="3384965"/>
                </a:lnTo>
                <a:lnTo>
                  <a:pt x="3034998" y="3395499"/>
                </a:lnTo>
                <a:lnTo>
                  <a:pt x="3001055" y="3407203"/>
                </a:lnTo>
                <a:lnTo>
                  <a:pt x="2969452" y="3421249"/>
                </a:lnTo>
                <a:lnTo>
                  <a:pt x="2940191" y="3437635"/>
                </a:lnTo>
                <a:lnTo>
                  <a:pt x="2914441" y="3458704"/>
                </a:lnTo>
                <a:lnTo>
                  <a:pt x="2887520" y="3482113"/>
                </a:lnTo>
                <a:lnTo>
                  <a:pt x="2864111" y="3509033"/>
                </a:lnTo>
                <a:lnTo>
                  <a:pt x="2841872" y="3537124"/>
                </a:lnTo>
                <a:lnTo>
                  <a:pt x="2819634" y="3566386"/>
                </a:lnTo>
                <a:lnTo>
                  <a:pt x="2797395" y="3595647"/>
                </a:lnTo>
                <a:lnTo>
                  <a:pt x="2775156" y="3623738"/>
                </a:lnTo>
                <a:lnTo>
                  <a:pt x="2750577" y="3650659"/>
                </a:lnTo>
                <a:lnTo>
                  <a:pt x="2725997" y="3674068"/>
                </a:lnTo>
                <a:lnTo>
                  <a:pt x="2697906" y="3693966"/>
                </a:lnTo>
                <a:lnTo>
                  <a:pt x="2668644" y="3709182"/>
                </a:lnTo>
                <a:lnTo>
                  <a:pt x="2633531" y="3719716"/>
                </a:lnTo>
                <a:lnTo>
                  <a:pt x="2597247" y="3724398"/>
                </a:lnTo>
                <a:lnTo>
                  <a:pt x="2559792" y="3725568"/>
                </a:lnTo>
                <a:lnTo>
                  <a:pt x="2519996" y="3722057"/>
                </a:lnTo>
                <a:lnTo>
                  <a:pt x="2480201" y="3717375"/>
                </a:lnTo>
                <a:lnTo>
                  <a:pt x="2440405" y="3711523"/>
                </a:lnTo>
                <a:lnTo>
                  <a:pt x="2400610" y="3706841"/>
                </a:lnTo>
                <a:lnTo>
                  <a:pt x="2360814" y="3704500"/>
                </a:lnTo>
                <a:lnTo>
                  <a:pt x="2322189" y="3704500"/>
                </a:lnTo>
                <a:lnTo>
                  <a:pt x="2285905" y="3709182"/>
                </a:lnTo>
                <a:lnTo>
                  <a:pt x="2248450" y="3718545"/>
                </a:lnTo>
                <a:lnTo>
                  <a:pt x="2214507" y="3732591"/>
                </a:lnTo>
                <a:lnTo>
                  <a:pt x="2179393" y="3751318"/>
                </a:lnTo>
                <a:lnTo>
                  <a:pt x="2144279" y="3770045"/>
                </a:lnTo>
                <a:lnTo>
                  <a:pt x="2109166" y="3791114"/>
                </a:lnTo>
                <a:lnTo>
                  <a:pt x="2075222" y="3811011"/>
                </a:lnTo>
                <a:lnTo>
                  <a:pt x="2038938" y="3828568"/>
                </a:lnTo>
                <a:lnTo>
                  <a:pt x="2003824" y="3842614"/>
                </a:lnTo>
                <a:lnTo>
                  <a:pt x="1967540" y="3851978"/>
                </a:lnTo>
                <a:lnTo>
                  <a:pt x="1930086" y="3855489"/>
                </a:lnTo>
                <a:lnTo>
                  <a:pt x="1892631" y="3851978"/>
                </a:lnTo>
                <a:lnTo>
                  <a:pt x="1856347" y="3842614"/>
                </a:lnTo>
                <a:lnTo>
                  <a:pt x="1821233" y="3828568"/>
                </a:lnTo>
                <a:lnTo>
                  <a:pt x="1784949" y="3811011"/>
                </a:lnTo>
                <a:lnTo>
                  <a:pt x="1751005" y="3791114"/>
                </a:lnTo>
                <a:lnTo>
                  <a:pt x="1715892" y="3770045"/>
                </a:lnTo>
                <a:lnTo>
                  <a:pt x="1680778" y="3751318"/>
                </a:lnTo>
                <a:lnTo>
                  <a:pt x="1645664" y="3732591"/>
                </a:lnTo>
                <a:lnTo>
                  <a:pt x="1610550" y="3718545"/>
                </a:lnTo>
                <a:lnTo>
                  <a:pt x="1574266" y="3709182"/>
                </a:lnTo>
                <a:lnTo>
                  <a:pt x="1537982" y="3704500"/>
                </a:lnTo>
                <a:lnTo>
                  <a:pt x="1499357" y="3704500"/>
                </a:lnTo>
                <a:lnTo>
                  <a:pt x="1459561" y="3706841"/>
                </a:lnTo>
                <a:lnTo>
                  <a:pt x="1419766" y="3711523"/>
                </a:lnTo>
                <a:lnTo>
                  <a:pt x="1379970" y="3717375"/>
                </a:lnTo>
                <a:lnTo>
                  <a:pt x="1340175" y="3722057"/>
                </a:lnTo>
                <a:lnTo>
                  <a:pt x="1300379" y="3725568"/>
                </a:lnTo>
                <a:lnTo>
                  <a:pt x="1262924" y="3724398"/>
                </a:lnTo>
                <a:lnTo>
                  <a:pt x="1226640" y="3719716"/>
                </a:lnTo>
                <a:lnTo>
                  <a:pt x="1191526" y="3709182"/>
                </a:lnTo>
                <a:lnTo>
                  <a:pt x="1162265" y="3693966"/>
                </a:lnTo>
                <a:lnTo>
                  <a:pt x="1134174" y="3674068"/>
                </a:lnTo>
                <a:lnTo>
                  <a:pt x="1109594" y="3650659"/>
                </a:lnTo>
                <a:lnTo>
                  <a:pt x="1085015" y="3623738"/>
                </a:lnTo>
                <a:lnTo>
                  <a:pt x="1062776" y="3595647"/>
                </a:lnTo>
                <a:lnTo>
                  <a:pt x="1040537" y="3566386"/>
                </a:lnTo>
                <a:lnTo>
                  <a:pt x="1018299" y="3537124"/>
                </a:lnTo>
                <a:lnTo>
                  <a:pt x="996060" y="3509033"/>
                </a:lnTo>
                <a:lnTo>
                  <a:pt x="972651" y="3482113"/>
                </a:lnTo>
                <a:lnTo>
                  <a:pt x="945730" y="3458704"/>
                </a:lnTo>
                <a:lnTo>
                  <a:pt x="919980" y="3437635"/>
                </a:lnTo>
                <a:lnTo>
                  <a:pt x="890719" y="3421249"/>
                </a:lnTo>
                <a:lnTo>
                  <a:pt x="859116" y="3407203"/>
                </a:lnTo>
                <a:lnTo>
                  <a:pt x="825173" y="3395499"/>
                </a:lnTo>
                <a:lnTo>
                  <a:pt x="790059" y="3384965"/>
                </a:lnTo>
                <a:lnTo>
                  <a:pt x="754946" y="3375601"/>
                </a:lnTo>
                <a:lnTo>
                  <a:pt x="718662" y="3366237"/>
                </a:lnTo>
                <a:lnTo>
                  <a:pt x="684718" y="3355703"/>
                </a:lnTo>
                <a:lnTo>
                  <a:pt x="650775" y="3343999"/>
                </a:lnTo>
                <a:lnTo>
                  <a:pt x="619173" y="3329953"/>
                </a:lnTo>
                <a:lnTo>
                  <a:pt x="591082" y="3312396"/>
                </a:lnTo>
                <a:lnTo>
                  <a:pt x="565332" y="3291328"/>
                </a:lnTo>
                <a:lnTo>
                  <a:pt x="544263" y="3265578"/>
                </a:lnTo>
                <a:lnTo>
                  <a:pt x="526706" y="3237487"/>
                </a:lnTo>
                <a:lnTo>
                  <a:pt x="512661" y="3205885"/>
                </a:lnTo>
                <a:lnTo>
                  <a:pt x="500956" y="3171941"/>
                </a:lnTo>
                <a:lnTo>
                  <a:pt x="490422" y="3137998"/>
                </a:lnTo>
                <a:lnTo>
                  <a:pt x="481059" y="3101714"/>
                </a:lnTo>
                <a:lnTo>
                  <a:pt x="471695" y="3066600"/>
                </a:lnTo>
                <a:lnTo>
                  <a:pt x="461161" y="3031486"/>
                </a:lnTo>
                <a:lnTo>
                  <a:pt x="449456" y="2997543"/>
                </a:lnTo>
                <a:lnTo>
                  <a:pt x="435411" y="2965941"/>
                </a:lnTo>
                <a:lnTo>
                  <a:pt x="419024" y="2936679"/>
                </a:lnTo>
                <a:lnTo>
                  <a:pt x="397956" y="2910929"/>
                </a:lnTo>
                <a:lnTo>
                  <a:pt x="374547" y="2884009"/>
                </a:lnTo>
                <a:lnTo>
                  <a:pt x="347626" y="2860599"/>
                </a:lnTo>
                <a:lnTo>
                  <a:pt x="318365" y="2838361"/>
                </a:lnTo>
                <a:lnTo>
                  <a:pt x="289103" y="2816122"/>
                </a:lnTo>
                <a:lnTo>
                  <a:pt x="259842" y="2793883"/>
                </a:lnTo>
                <a:lnTo>
                  <a:pt x="231751" y="2771645"/>
                </a:lnTo>
                <a:lnTo>
                  <a:pt x="204830" y="2747065"/>
                </a:lnTo>
                <a:lnTo>
                  <a:pt x="181421" y="2722485"/>
                </a:lnTo>
                <a:lnTo>
                  <a:pt x="161523" y="2694394"/>
                </a:lnTo>
                <a:lnTo>
                  <a:pt x="146308" y="2665133"/>
                </a:lnTo>
                <a:lnTo>
                  <a:pt x="135773" y="2630019"/>
                </a:lnTo>
                <a:lnTo>
                  <a:pt x="131092" y="2593735"/>
                </a:lnTo>
                <a:lnTo>
                  <a:pt x="129921" y="2556280"/>
                </a:lnTo>
                <a:lnTo>
                  <a:pt x="133432" y="2516485"/>
                </a:lnTo>
                <a:lnTo>
                  <a:pt x="138114" y="2476689"/>
                </a:lnTo>
                <a:lnTo>
                  <a:pt x="143967" y="2436894"/>
                </a:lnTo>
                <a:lnTo>
                  <a:pt x="148648" y="2397098"/>
                </a:lnTo>
                <a:lnTo>
                  <a:pt x="150989" y="2357302"/>
                </a:lnTo>
                <a:lnTo>
                  <a:pt x="150989" y="2318677"/>
                </a:lnTo>
                <a:lnTo>
                  <a:pt x="146308" y="2282393"/>
                </a:lnTo>
                <a:lnTo>
                  <a:pt x="136944" y="2246109"/>
                </a:lnTo>
                <a:lnTo>
                  <a:pt x="122898" y="2212166"/>
                </a:lnTo>
                <a:lnTo>
                  <a:pt x="105341" y="2177052"/>
                </a:lnTo>
                <a:lnTo>
                  <a:pt x="85444" y="2141938"/>
                </a:lnTo>
                <a:lnTo>
                  <a:pt x="64375" y="2106824"/>
                </a:lnTo>
                <a:lnTo>
                  <a:pt x="44478" y="2072881"/>
                </a:lnTo>
                <a:lnTo>
                  <a:pt x="26921" y="2036597"/>
                </a:lnTo>
                <a:lnTo>
                  <a:pt x="12875" y="2001483"/>
                </a:lnTo>
                <a:lnTo>
                  <a:pt x="3512" y="1965199"/>
                </a:lnTo>
                <a:lnTo>
                  <a:pt x="0" y="1927744"/>
                </a:lnTo>
                <a:lnTo>
                  <a:pt x="3512" y="1890290"/>
                </a:lnTo>
                <a:lnTo>
                  <a:pt x="12875" y="1854005"/>
                </a:lnTo>
                <a:lnTo>
                  <a:pt x="26921" y="1818892"/>
                </a:lnTo>
                <a:lnTo>
                  <a:pt x="44478" y="1782608"/>
                </a:lnTo>
                <a:lnTo>
                  <a:pt x="64375" y="1748664"/>
                </a:lnTo>
                <a:lnTo>
                  <a:pt x="85444" y="1713550"/>
                </a:lnTo>
                <a:lnTo>
                  <a:pt x="105341" y="1678437"/>
                </a:lnTo>
                <a:lnTo>
                  <a:pt x="122898" y="1643323"/>
                </a:lnTo>
                <a:lnTo>
                  <a:pt x="136944" y="1609380"/>
                </a:lnTo>
                <a:lnTo>
                  <a:pt x="146308" y="1573096"/>
                </a:lnTo>
                <a:lnTo>
                  <a:pt x="150989" y="1536811"/>
                </a:lnTo>
                <a:lnTo>
                  <a:pt x="150989" y="1498186"/>
                </a:lnTo>
                <a:lnTo>
                  <a:pt x="148648" y="1458391"/>
                </a:lnTo>
                <a:lnTo>
                  <a:pt x="143967" y="1418595"/>
                </a:lnTo>
                <a:lnTo>
                  <a:pt x="138114" y="1378799"/>
                </a:lnTo>
                <a:lnTo>
                  <a:pt x="133432" y="1339004"/>
                </a:lnTo>
                <a:lnTo>
                  <a:pt x="129921" y="1299208"/>
                </a:lnTo>
                <a:lnTo>
                  <a:pt x="131092" y="1261754"/>
                </a:lnTo>
                <a:lnTo>
                  <a:pt x="135773" y="1225469"/>
                </a:lnTo>
                <a:lnTo>
                  <a:pt x="146308" y="1190356"/>
                </a:lnTo>
                <a:lnTo>
                  <a:pt x="161523" y="1161094"/>
                </a:lnTo>
                <a:lnTo>
                  <a:pt x="181421" y="1133003"/>
                </a:lnTo>
                <a:lnTo>
                  <a:pt x="204830" y="1108424"/>
                </a:lnTo>
                <a:lnTo>
                  <a:pt x="231751" y="1083844"/>
                </a:lnTo>
                <a:lnTo>
                  <a:pt x="259842" y="1061605"/>
                </a:lnTo>
                <a:lnTo>
                  <a:pt x="289103" y="1039367"/>
                </a:lnTo>
                <a:lnTo>
                  <a:pt x="318365" y="1017128"/>
                </a:lnTo>
                <a:lnTo>
                  <a:pt x="347626" y="994889"/>
                </a:lnTo>
                <a:lnTo>
                  <a:pt x="374547" y="971480"/>
                </a:lnTo>
                <a:lnTo>
                  <a:pt x="397956" y="944560"/>
                </a:lnTo>
                <a:lnTo>
                  <a:pt x="419024" y="918809"/>
                </a:lnTo>
                <a:lnTo>
                  <a:pt x="435411" y="889548"/>
                </a:lnTo>
                <a:lnTo>
                  <a:pt x="449456" y="857946"/>
                </a:lnTo>
                <a:lnTo>
                  <a:pt x="461161" y="824002"/>
                </a:lnTo>
                <a:lnTo>
                  <a:pt x="471695" y="788889"/>
                </a:lnTo>
                <a:lnTo>
                  <a:pt x="481059" y="753775"/>
                </a:lnTo>
                <a:lnTo>
                  <a:pt x="490422" y="717491"/>
                </a:lnTo>
                <a:lnTo>
                  <a:pt x="500956" y="683547"/>
                </a:lnTo>
                <a:lnTo>
                  <a:pt x="512661" y="649604"/>
                </a:lnTo>
                <a:lnTo>
                  <a:pt x="526706" y="618002"/>
                </a:lnTo>
                <a:lnTo>
                  <a:pt x="544263" y="589911"/>
                </a:lnTo>
                <a:lnTo>
                  <a:pt x="565332" y="564161"/>
                </a:lnTo>
                <a:lnTo>
                  <a:pt x="591082" y="543092"/>
                </a:lnTo>
                <a:lnTo>
                  <a:pt x="619173" y="525535"/>
                </a:lnTo>
                <a:lnTo>
                  <a:pt x="650775" y="511490"/>
                </a:lnTo>
                <a:lnTo>
                  <a:pt x="684718" y="499785"/>
                </a:lnTo>
                <a:lnTo>
                  <a:pt x="718662" y="489251"/>
                </a:lnTo>
                <a:lnTo>
                  <a:pt x="754946" y="479888"/>
                </a:lnTo>
                <a:lnTo>
                  <a:pt x="790059" y="470524"/>
                </a:lnTo>
                <a:lnTo>
                  <a:pt x="825173" y="459990"/>
                </a:lnTo>
                <a:lnTo>
                  <a:pt x="859116" y="448285"/>
                </a:lnTo>
                <a:lnTo>
                  <a:pt x="890719" y="434240"/>
                </a:lnTo>
                <a:lnTo>
                  <a:pt x="919980" y="417853"/>
                </a:lnTo>
                <a:lnTo>
                  <a:pt x="945730" y="396785"/>
                </a:lnTo>
                <a:lnTo>
                  <a:pt x="972651" y="373376"/>
                </a:lnTo>
                <a:lnTo>
                  <a:pt x="996060" y="346455"/>
                </a:lnTo>
                <a:lnTo>
                  <a:pt x="1018299" y="318364"/>
                </a:lnTo>
                <a:lnTo>
                  <a:pt x="1040537" y="289103"/>
                </a:lnTo>
                <a:lnTo>
                  <a:pt x="1062776" y="259841"/>
                </a:lnTo>
                <a:lnTo>
                  <a:pt x="1085015" y="231750"/>
                </a:lnTo>
                <a:lnTo>
                  <a:pt x="1109594" y="204830"/>
                </a:lnTo>
                <a:lnTo>
                  <a:pt x="1134174" y="181421"/>
                </a:lnTo>
                <a:lnTo>
                  <a:pt x="1162265" y="161523"/>
                </a:lnTo>
                <a:lnTo>
                  <a:pt x="1191526" y="146307"/>
                </a:lnTo>
                <a:lnTo>
                  <a:pt x="1226640" y="135773"/>
                </a:lnTo>
                <a:lnTo>
                  <a:pt x="1262924" y="131091"/>
                </a:lnTo>
                <a:lnTo>
                  <a:pt x="1300379" y="129921"/>
                </a:lnTo>
                <a:lnTo>
                  <a:pt x="1340175" y="133432"/>
                </a:lnTo>
                <a:lnTo>
                  <a:pt x="1379970" y="138114"/>
                </a:lnTo>
                <a:lnTo>
                  <a:pt x="1419766" y="143966"/>
                </a:lnTo>
                <a:lnTo>
                  <a:pt x="1459561" y="148648"/>
                </a:lnTo>
                <a:lnTo>
                  <a:pt x="1499357" y="150989"/>
                </a:lnTo>
                <a:lnTo>
                  <a:pt x="1537982" y="150989"/>
                </a:lnTo>
                <a:lnTo>
                  <a:pt x="1574266" y="146307"/>
                </a:lnTo>
                <a:lnTo>
                  <a:pt x="1610550" y="136943"/>
                </a:lnTo>
                <a:lnTo>
                  <a:pt x="1645664" y="122898"/>
                </a:lnTo>
                <a:lnTo>
                  <a:pt x="1680778" y="104171"/>
                </a:lnTo>
                <a:lnTo>
                  <a:pt x="1715892" y="85443"/>
                </a:lnTo>
                <a:lnTo>
                  <a:pt x="1751005" y="64375"/>
                </a:lnTo>
                <a:lnTo>
                  <a:pt x="1784949" y="44477"/>
                </a:lnTo>
                <a:lnTo>
                  <a:pt x="1821233" y="26920"/>
                </a:lnTo>
                <a:lnTo>
                  <a:pt x="1856347" y="12875"/>
                </a:lnTo>
                <a:lnTo>
                  <a:pt x="1892631" y="3511"/>
                </a:lnTo>
                <a:close/>
              </a:path>
            </a:pathLst>
          </a:custGeom>
          <a:noFill/>
          <a:extLst>
            <a:ext uri="{909E8E84-426E-40DD-AFC4-6F175D3DCCD1}">
              <a14:hiddenFill xmlns:a14="http://schemas.microsoft.com/office/drawing/2010/main">
                <a:solidFill>
                  <a:srgbClr val="FFFFFF"/>
                </a:solidFill>
              </a14:hiddenFill>
            </a:ext>
          </a:extLst>
        </p:spPr>
      </p:pic>
      <p:sp>
        <p:nvSpPr>
          <p:cNvPr id="5" name="AutoShape 2" descr="JACK BURKE // DIRECTOR">
            <a:extLst>
              <a:ext uri="{FF2B5EF4-FFF2-40B4-BE49-F238E27FC236}">
                <a16:creationId xmlns:a16="http://schemas.microsoft.com/office/drawing/2014/main" id="{2167BA02-1147-AF4A-928D-B33FAF2FB7C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2025746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71A48-7A4C-2648-A478-B3A84BB19DD1}"/>
              </a:ext>
            </a:extLst>
          </p:cNvPr>
          <p:cNvSpPr>
            <a:spLocks noGrp="1"/>
          </p:cNvSpPr>
          <p:nvPr>
            <p:ph type="title"/>
          </p:nvPr>
        </p:nvSpPr>
        <p:spPr>
          <a:xfrm>
            <a:off x="1251677" y="645105"/>
            <a:ext cx="4357499" cy="1320855"/>
          </a:xfrm>
        </p:spPr>
        <p:txBody>
          <a:bodyPr>
            <a:normAutofit/>
          </a:bodyPr>
          <a:lstStyle/>
          <a:p>
            <a:r>
              <a:rPr lang="en-US" sz="4400" dirty="0"/>
              <a:t>THE First Impression</a:t>
            </a:r>
          </a:p>
        </p:txBody>
      </p:sp>
      <p:sp>
        <p:nvSpPr>
          <p:cNvPr id="3" name="Content Placeholder 2">
            <a:extLst>
              <a:ext uri="{FF2B5EF4-FFF2-40B4-BE49-F238E27FC236}">
                <a16:creationId xmlns:a16="http://schemas.microsoft.com/office/drawing/2014/main" id="{6C5F1E18-495B-8C49-9836-C7428EBE08CC}"/>
              </a:ext>
            </a:extLst>
          </p:cNvPr>
          <p:cNvSpPr>
            <a:spLocks noGrp="1"/>
          </p:cNvSpPr>
          <p:nvPr>
            <p:ph idx="1"/>
          </p:nvPr>
        </p:nvSpPr>
        <p:spPr>
          <a:xfrm>
            <a:off x="1251678" y="2286001"/>
            <a:ext cx="4363595" cy="3593591"/>
          </a:xfrm>
        </p:spPr>
        <p:txBody>
          <a:bodyPr>
            <a:normAutofit/>
          </a:bodyPr>
          <a:lstStyle/>
          <a:p>
            <a:pPr>
              <a:lnSpc>
                <a:spcPct val="100000"/>
              </a:lnSpc>
            </a:pPr>
            <a:r>
              <a:rPr lang="en-GB" sz="1700" dirty="0"/>
              <a:t>First impressions count</a:t>
            </a:r>
          </a:p>
          <a:p>
            <a:pPr>
              <a:lnSpc>
                <a:spcPct val="100000"/>
              </a:lnSpc>
            </a:pPr>
            <a:r>
              <a:rPr lang="en-GB" sz="1700" dirty="0"/>
              <a:t>Send them everything they ask for, and nothing more</a:t>
            </a:r>
          </a:p>
          <a:p>
            <a:pPr>
              <a:lnSpc>
                <a:spcPct val="100000"/>
              </a:lnSpc>
            </a:pPr>
            <a:r>
              <a:rPr lang="en-GB" sz="1700" dirty="0"/>
              <a:t>Check your presence online. Does it give </a:t>
            </a:r>
            <a:br>
              <a:rPr lang="en-GB" sz="1700" dirty="0"/>
            </a:br>
            <a:r>
              <a:rPr lang="en-GB" sz="1700" dirty="0"/>
              <a:t>off the impression you want it to?</a:t>
            </a:r>
          </a:p>
          <a:p>
            <a:pPr>
              <a:lnSpc>
                <a:spcPct val="100000"/>
              </a:lnSpc>
            </a:pPr>
            <a:r>
              <a:rPr lang="en-GB" sz="1700" dirty="0"/>
              <a:t>Follow the example for how to write a CORRECT email!</a:t>
            </a:r>
          </a:p>
          <a:p>
            <a:pPr marL="0" indent="0">
              <a:lnSpc>
                <a:spcPct val="100000"/>
              </a:lnSpc>
              <a:buNone/>
            </a:pPr>
            <a:endParaRPr lang="en-US" sz="1700" dirty="0"/>
          </a:p>
        </p:txBody>
      </p:sp>
      <p:pic>
        <p:nvPicPr>
          <p:cNvPr id="6" name="Picture 5" descr="Graphical user interface, text, application, email&#10;&#10;Description automatically generated">
            <a:extLst>
              <a:ext uri="{FF2B5EF4-FFF2-40B4-BE49-F238E27FC236}">
                <a16:creationId xmlns:a16="http://schemas.microsoft.com/office/drawing/2014/main" id="{BEAE57F9-4AE4-C54A-B760-003E514225CD}"/>
              </a:ext>
            </a:extLst>
          </p:cNvPr>
          <p:cNvPicPr>
            <a:picLocks noChangeAspect="1"/>
          </p:cNvPicPr>
          <p:nvPr/>
        </p:nvPicPr>
        <p:blipFill>
          <a:blip r:embed="rId2"/>
          <a:stretch>
            <a:fillRect/>
          </a:stretch>
        </p:blipFill>
        <p:spPr>
          <a:xfrm>
            <a:off x="5480611" y="978408"/>
            <a:ext cx="6397771" cy="4289507"/>
          </a:xfrm>
          <a:prstGeom prst="rect">
            <a:avLst/>
          </a:prstGeom>
        </p:spPr>
      </p:pic>
    </p:spTree>
    <p:extLst>
      <p:ext uri="{BB962C8B-B14F-4D97-AF65-F5344CB8AC3E}">
        <p14:creationId xmlns:p14="http://schemas.microsoft.com/office/powerpoint/2010/main" val="12565589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1" name="Freeform 6">
            <a:extLst>
              <a:ext uri="{FF2B5EF4-FFF2-40B4-BE49-F238E27FC236}">
                <a16:creationId xmlns:a16="http://schemas.microsoft.com/office/drawing/2014/main" id="{BB8C1D0E-0B06-46C9-A8BD-A8E13FF993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73" name="Rectangle 72">
            <a:extLst>
              <a:ext uri="{FF2B5EF4-FFF2-40B4-BE49-F238E27FC236}">
                <a16:creationId xmlns:a16="http://schemas.microsoft.com/office/drawing/2014/main" id="{7D1ADC4A-8537-4084-99C7-F8D378A64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Rectangle 74">
            <a:extLst>
              <a:ext uri="{FF2B5EF4-FFF2-40B4-BE49-F238E27FC236}">
                <a16:creationId xmlns:a16="http://schemas.microsoft.com/office/drawing/2014/main" id="{B2761C4A-84CA-4DFC-AC89-4A90B0C2C0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7D5D6D-4F15-F549-B36B-6FA95B7E3F03}"/>
              </a:ext>
            </a:extLst>
          </p:cNvPr>
          <p:cNvSpPr>
            <a:spLocks noGrp="1"/>
          </p:cNvSpPr>
          <p:nvPr>
            <p:ph type="title"/>
          </p:nvPr>
        </p:nvSpPr>
        <p:spPr>
          <a:xfrm>
            <a:off x="1375423" y="3176833"/>
            <a:ext cx="10318418" cy="2581538"/>
          </a:xfrm>
        </p:spPr>
        <p:txBody>
          <a:bodyPr vert="horz" lIns="91440" tIns="45720" rIns="91440" bIns="45720" rtlCol="0" anchor="ctr">
            <a:normAutofit/>
          </a:bodyPr>
          <a:lstStyle/>
          <a:p>
            <a:pPr algn="ctr"/>
            <a:r>
              <a:rPr lang="en-US" sz="8800" spc="800"/>
              <a:t>Thinking of going freelance?</a:t>
            </a:r>
          </a:p>
        </p:txBody>
      </p:sp>
      <p:sp>
        <p:nvSpPr>
          <p:cNvPr id="3" name="Content Placeholder 2">
            <a:extLst>
              <a:ext uri="{FF2B5EF4-FFF2-40B4-BE49-F238E27FC236}">
                <a16:creationId xmlns:a16="http://schemas.microsoft.com/office/drawing/2014/main" id="{79053AF4-FA97-0C4A-8FB5-D673DB8592F2}"/>
              </a:ext>
            </a:extLst>
          </p:cNvPr>
          <p:cNvSpPr>
            <a:spLocks noGrp="1"/>
          </p:cNvSpPr>
          <p:nvPr>
            <p:ph idx="1"/>
          </p:nvPr>
        </p:nvSpPr>
        <p:spPr>
          <a:xfrm>
            <a:off x="2511945" y="5830278"/>
            <a:ext cx="8045373" cy="656492"/>
          </a:xfrm>
        </p:spPr>
        <p:txBody>
          <a:bodyPr vert="horz" lIns="91440" tIns="45720" rIns="91440" bIns="45720" rtlCol="0" anchor="t">
            <a:normAutofit/>
          </a:bodyPr>
          <a:lstStyle/>
          <a:p>
            <a:pPr marL="0" indent="0" algn="ctr">
              <a:lnSpc>
                <a:spcPct val="90000"/>
              </a:lnSpc>
              <a:buNone/>
            </a:pPr>
            <a:r>
              <a:rPr lang="en-US" sz="1300" b="1" cap="all" spc="400">
                <a:solidFill>
                  <a:schemeClr val="bg2"/>
                </a:solidFill>
              </a:rPr>
              <a:t>The Freelance Toolkit: </a:t>
            </a:r>
            <a:r>
              <a:rPr lang="en-US" sz="1300" b="1" cap="all" spc="400">
                <a:solidFill>
                  <a:schemeClr val="bg2"/>
                </a:solidFill>
                <a:hlinkClick r:id="rId2"/>
              </a:rPr>
              <a:t>https://www.screenskills.com/careers/freelance-toolkit/</a:t>
            </a:r>
            <a:endParaRPr lang="en-US" sz="1300" b="1" cap="all" spc="400">
              <a:solidFill>
                <a:schemeClr val="bg2"/>
              </a:solidFill>
            </a:endParaRPr>
          </a:p>
        </p:txBody>
      </p:sp>
      <p:pic>
        <p:nvPicPr>
          <p:cNvPr id="5122" name="Picture 2" descr="5 Tips to Get Started as a Freelance Videographer | Be On Air">
            <a:extLst>
              <a:ext uri="{FF2B5EF4-FFF2-40B4-BE49-F238E27FC236}">
                <a16:creationId xmlns:a16="http://schemas.microsoft.com/office/drawing/2014/main" id="{2DFFE61D-D237-0E44-94A7-C18065F13C0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8195" b="37049"/>
          <a:stretch/>
        </p:blipFill>
        <p:spPr bwMode="auto">
          <a:xfrm>
            <a:off x="1" y="10"/>
            <a:ext cx="12192000" cy="2828482"/>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76">
            <a:extLst>
              <a:ext uri="{FF2B5EF4-FFF2-40B4-BE49-F238E27FC236}">
                <a16:creationId xmlns:a16="http://schemas.microsoft.com/office/drawing/2014/main" id="{A2D84865-D4AF-4139-8035-151926CE4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83465" y="2828492"/>
            <a:ext cx="11908534" cy="79375"/>
          </a:xfrm>
          <a:prstGeom prst="rect">
            <a:avLst/>
          </a:prstGeom>
          <a:solidFill>
            <a:schemeClr val="bg2"/>
          </a:solidFill>
          <a:ln w="0">
            <a:noFill/>
            <a:prstDash val="solid"/>
            <a:round/>
            <a:headEnd/>
            <a:tailEnd/>
          </a:ln>
        </p:spPr>
        <p:txBody>
          <a:bodyPr rtlCol="0" anchor="ctr"/>
          <a:lstStyle/>
          <a:p>
            <a:pPr algn="ctr"/>
            <a:endParaRPr lang="en-US"/>
          </a:p>
        </p:txBody>
      </p:sp>
      <p:sp>
        <p:nvSpPr>
          <p:cNvPr id="79" name="Freeform 6">
            <a:extLst>
              <a:ext uri="{FF2B5EF4-FFF2-40B4-BE49-F238E27FC236}">
                <a16:creationId xmlns:a16="http://schemas.microsoft.com/office/drawing/2014/main" id="{ECADAA64-BE10-4EAD-A7DA-F601862B9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3701395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F6B08-5B5F-1E49-B907-483F3C08E522}"/>
              </a:ext>
            </a:extLst>
          </p:cNvPr>
          <p:cNvSpPr>
            <a:spLocks noGrp="1"/>
          </p:cNvSpPr>
          <p:nvPr>
            <p:ph type="title"/>
          </p:nvPr>
        </p:nvSpPr>
        <p:spPr>
          <a:xfrm>
            <a:off x="1251677" y="645105"/>
            <a:ext cx="4357499" cy="1320855"/>
          </a:xfrm>
        </p:spPr>
        <p:txBody>
          <a:bodyPr vert="horz" lIns="91440" tIns="45720" rIns="91440" bIns="45720" rtlCol="0" anchor="t">
            <a:normAutofit/>
          </a:bodyPr>
          <a:lstStyle/>
          <a:p>
            <a:r>
              <a:rPr lang="en-US" sz="4400"/>
              <a:t>Career Planning</a:t>
            </a:r>
          </a:p>
        </p:txBody>
      </p:sp>
      <p:sp>
        <p:nvSpPr>
          <p:cNvPr id="4" name="TextBox 3">
            <a:extLst>
              <a:ext uri="{FF2B5EF4-FFF2-40B4-BE49-F238E27FC236}">
                <a16:creationId xmlns:a16="http://schemas.microsoft.com/office/drawing/2014/main" id="{B904A84D-5741-7442-B0A8-1FBDA6608246}"/>
              </a:ext>
            </a:extLst>
          </p:cNvPr>
          <p:cNvSpPr txBox="1"/>
          <p:nvPr/>
        </p:nvSpPr>
        <p:spPr>
          <a:xfrm>
            <a:off x="1251678" y="2286001"/>
            <a:ext cx="4363595" cy="3593591"/>
          </a:xfrm>
          <a:prstGeom prst="rect">
            <a:avLst/>
          </a:prstGeom>
        </p:spPr>
        <p:txBody>
          <a:bodyPr vert="horz" lIns="91440" tIns="45720" rIns="91440" bIns="45720" rtlCol="0">
            <a:normAutofit/>
          </a:bodyPr>
          <a:lstStyle/>
          <a:p>
            <a:pPr marL="228600" indent="-228600" defTabSz="914400">
              <a:lnSpc>
                <a:spcPct val="110000"/>
              </a:lnSpc>
              <a:spcBef>
                <a:spcPts val="700"/>
              </a:spcBef>
              <a:buClr>
                <a:schemeClr val="tx2"/>
              </a:buClr>
            </a:pPr>
            <a:r>
              <a:rPr lang="en-US" dirty="0">
                <a:solidFill>
                  <a:schemeClr val="tx1">
                    <a:lumMod val="65000"/>
                    <a:lumOff val="35000"/>
                  </a:schemeClr>
                </a:solidFill>
              </a:rPr>
              <a:t>In five years from now:</a:t>
            </a:r>
          </a:p>
          <a:p>
            <a:pPr marL="457200" indent="-228600" defTabSz="914400">
              <a:lnSpc>
                <a:spcPct val="110000"/>
              </a:lnSpc>
              <a:spcBef>
                <a:spcPts val="700"/>
              </a:spcBef>
              <a:buClr>
                <a:schemeClr val="tx2"/>
              </a:buClr>
              <a:buFont typeface="Arial" panose="020B0604020202020204" pitchFamily="34" charset="0"/>
              <a:buChar char="•"/>
            </a:pPr>
            <a:r>
              <a:rPr lang="en-US" dirty="0">
                <a:solidFill>
                  <a:schemeClr val="tx1">
                    <a:lumMod val="65000"/>
                    <a:lumOff val="35000"/>
                  </a:schemeClr>
                </a:solidFill>
              </a:rPr>
              <a:t>Where do you want to be and why?</a:t>
            </a:r>
          </a:p>
          <a:p>
            <a:pPr marL="457200" indent="-228600" defTabSz="914400">
              <a:lnSpc>
                <a:spcPct val="110000"/>
              </a:lnSpc>
              <a:spcBef>
                <a:spcPts val="700"/>
              </a:spcBef>
              <a:buClr>
                <a:schemeClr val="tx2"/>
              </a:buClr>
              <a:buFont typeface="Arial" panose="020B0604020202020204" pitchFamily="34" charset="0"/>
              <a:buChar char="•"/>
            </a:pPr>
            <a:r>
              <a:rPr lang="en-US" dirty="0">
                <a:solidFill>
                  <a:schemeClr val="tx1">
                    <a:lumMod val="65000"/>
                    <a:lumOff val="35000"/>
                  </a:schemeClr>
                </a:solidFill>
              </a:rPr>
              <a:t>What do you want to be and why?</a:t>
            </a:r>
          </a:p>
          <a:p>
            <a:pPr marL="457200" indent="-228600" defTabSz="914400">
              <a:lnSpc>
                <a:spcPct val="110000"/>
              </a:lnSpc>
              <a:spcBef>
                <a:spcPts val="700"/>
              </a:spcBef>
              <a:buClr>
                <a:schemeClr val="tx2"/>
              </a:buClr>
              <a:buFont typeface="Arial" panose="020B0604020202020204" pitchFamily="34" charset="0"/>
              <a:buChar char="•"/>
            </a:pPr>
            <a:r>
              <a:rPr lang="en-US" dirty="0">
                <a:solidFill>
                  <a:schemeClr val="tx1">
                    <a:lumMod val="65000"/>
                    <a:lumOff val="35000"/>
                  </a:schemeClr>
                </a:solidFill>
              </a:rPr>
              <a:t>Who do you want to be and why?</a:t>
            </a:r>
          </a:p>
          <a:p>
            <a:pPr marL="457200" indent="-228600" defTabSz="914400">
              <a:lnSpc>
                <a:spcPct val="110000"/>
              </a:lnSpc>
              <a:spcBef>
                <a:spcPts val="700"/>
              </a:spcBef>
              <a:buClr>
                <a:schemeClr val="tx2"/>
              </a:buClr>
              <a:buFont typeface="Arial" panose="020B0604020202020204" pitchFamily="34" charset="0"/>
              <a:buChar char="•"/>
            </a:pPr>
            <a:endParaRPr lang="en-US" dirty="0">
              <a:solidFill>
                <a:schemeClr val="tx1">
                  <a:lumMod val="65000"/>
                  <a:lumOff val="35000"/>
                </a:schemeClr>
              </a:solidFill>
            </a:endParaRPr>
          </a:p>
        </p:txBody>
      </p:sp>
      <p:pic>
        <p:nvPicPr>
          <p:cNvPr id="6" name="Picture 5" descr="A picture containing graphical user interface&#10;&#10;Description automatically generated">
            <a:extLst>
              <a:ext uri="{FF2B5EF4-FFF2-40B4-BE49-F238E27FC236}">
                <a16:creationId xmlns:a16="http://schemas.microsoft.com/office/drawing/2014/main" id="{BAB4DEEB-875E-0149-8D4B-4EDD07878680}"/>
              </a:ext>
            </a:extLst>
          </p:cNvPr>
          <p:cNvPicPr>
            <a:picLocks noChangeAspect="1"/>
          </p:cNvPicPr>
          <p:nvPr/>
        </p:nvPicPr>
        <p:blipFill rotWithShape="1">
          <a:blip r:embed="rId2"/>
          <a:srcRect l="33601" r="23346" b="-1"/>
          <a:stretch/>
        </p:blipFill>
        <p:spPr>
          <a:xfrm>
            <a:off x="6096000" y="580713"/>
            <a:ext cx="5414304" cy="5407737"/>
          </a:xfrm>
          <a:custGeom>
            <a:avLst/>
            <a:gdLst/>
            <a:ahLst/>
            <a:cxnLst/>
            <a:rect l="l" t="t" r="r" b="b"/>
            <a:pathLst>
              <a:path w="3860171" h="3855489">
                <a:moveTo>
                  <a:pt x="1930086" y="0"/>
                </a:moveTo>
                <a:lnTo>
                  <a:pt x="1967540" y="3511"/>
                </a:lnTo>
                <a:lnTo>
                  <a:pt x="2003824" y="12875"/>
                </a:lnTo>
                <a:lnTo>
                  <a:pt x="2038938" y="26920"/>
                </a:lnTo>
                <a:lnTo>
                  <a:pt x="2075222" y="44477"/>
                </a:lnTo>
                <a:lnTo>
                  <a:pt x="2109166" y="64375"/>
                </a:lnTo>
                <a:lnTo>
                  <a:pt x="2144279" y="85443"/>
                </a:lnTo>
                <a:lnTo>
                  <a:pt x="2179393" y="104171"/>
                </a:lnTo>
                <a:lnTo>
                  <a:pt x="2214507" y="122898"/>
                </a:lnTo>
                <a:lnTo>
                  <a:pt x="2248450" y="136943"/>
                </a:lnTo>
                <a:lnTo>
                  <a:pt x="2285905" y="146307"/>
                </a:lnTo>
                <a:lnTo>
                  <a:pt x="2322189" y="150989"/>
                </a:lnTo>
                <a:lnTo>
                  <a:pt x="2360814" y="150989"/>
                </a:lnTo>
                <a:lnTo>
                  <a:pt x="2400610" y="148648"/>
                </a:lnTo>
                <a:lnTo>
                  <a:pt x="2440405" y="143966"/>
                </a:lnTo>
                <a:lnTo>
                  <a:pt x="2480201" y="138114"/>
                </a:lnTo>
                <a:lnTo>
                  <a:pt x="2519996" y="133432"/>
                </a:lnTo>
                <a:lnTo>
                  <a:pt x="2559792" y="129921"/>
                </a:lnTo>
                <a:lnTo>
                  <a:pt x="2597247" y="131091"/>
                </a:lnTo>
                <a:lnTo>
                  <a:pt x="2633531" y="135773"/>
                </a:lnTo>
                <a:lnTo>
                  <a:pt x="2668644" y="146307"/>
                </a:lnTo>
                <a:lnTo>
                  <a:pt x="2697906" y="161523"/>
                </a:lnTo>
                <a:lnTo>
                  <a:pt x="2725997" y="181421"/>
                </a:lnTo>
                <a:lnTo>
                  <a:pt x="2750577" y="204830"/>
                </a:lnTo>
                <a:lnTo>
                  <a:pt x="2775156" y="231750"/>
                </a:lnTo>
                <a:lnTo>
                  <a:pt x="2797395" y="259841"/>
                </a:lnTo>
                <a:lnTo>
                  <a:pt x="2819634" y="289103"/>
                </a:lnTo>
                <a:lnTo>
                  <a:pt x="2841872" y="318364"/>
                </a:lnTo>
                <a:lnTo>
                  <a:pt x="2864111" y="346455"/>
                </a:lnTo>
                <a:lnTo>
                  <a:pt x="2887520" y="373376"/>
                </a:lnTo>
                <a:lnTo>
                  <a:pt x="2914441" y="396785"/>
                </a:lnTo>
                <a:lnTo>
                  <a:pt x="2940191" y="417853"/>
                </a:lnTo>
                <a:lnTo>
                  <a:pt x="2969452" y="434240"/>
                </a:lnTo>
                <a:lnTo>
                  <a:pt x="3001055" y="448285"/>
                </a:lnTo>
                <a:lnTo>
                  <a:pt x="3034998" y="459990"/>
                </a:lnTo>
                <a:lnTo>
                  <a:pt x="3070112" y="470524"/>
                </a:lnTo>
                <a:lnTo>
                  <a:pt x="3105226" y="479888"/>
                </a:lnTo>
                <a:lnTo>
                  <a:pt x="3141510" y="489251"/>
                </a:lnTo>
                <a:lnTo>
                  <a:pt x="3175453" y="499785"/>
                </a:lnTo>
                <a:lnTo>
                  <a:pt x="3209396" y="511490"/>
                </a:lnTo>
                <a:lnTo>
                  <a:pt x="3240999" y="525535"/>
                </a:lnTo>
                <a:lnTo>
                  <a:pt x="3269090" y="543092"/>
                </a:lnTo>
                <a:lnTo>
                  <a:pt x="3294840" y="564161"/>
                </a:lnTo>
                <a:lnTo>
                  <a:pt x="3315908" y="589911"/>
                </a:lnTo>
                <a:lnTo>
                  <a:pt x="3333465" y="618002"/>
                </a:lnTo>
                <a:lnTo>
                  <a:pt x="3347510" y="649604"/>
                </a:lnTo>
                <a:lnTo>
                  <a:pt x="3359215" y="683547"/>
                </a:lnTo>
                <a:lnTo>
                  <a:pt x="3369749" y="717491"/>
                </a:lnTo>
                <a:lnTo>
                  <a:pt x="3379113" y="753775"/>
                </a:lnTo>
                <a:lnTo>
                  <a:pt x="3388476" y="788889"/>
                </a:lnTo>
                <a:lnTo>
                  <a:pt x="3399010" y="824002"/>
                </a:lnTo>
                <a:lnTo>
                  <a:pt x="3410715" y="857946"/>
                </a:lnTo>
                <a:lnTo>
                  <a:pt x="3424760" y="889548"/>
                </a:lnTo>
                <a:lnTo>
                  <a:pt x="3441147" y="918809"/>
                </a:lnTo>
                <a:lnTo>
                  <a:pt x="3462215" y="944560"/>
                </a:lnTo>
                <a:lnTo>
                  <a:pt x="3485624" y="971480"/>
                </a:lnTo>
                <a:lnTo>
                  <a:pt x="3512545" y="994889"/>
                </a:lnTo>
                <a:lnTo>
                  <a:pt x="3540636" y="1017128"/>
                </a:lnTo>
                <a:lnTo>
                  <a:pt x="3571068" y="1039367"/>
                </a:lnTo>
                <a:lnTo>
                  <a:pt x="3600329" y="1061605"/>
                </a:lnTo>
                <a:lnTo>
                  <a:pt x="3628420" y="1083844"/>
                </a:lnTo>
                <a:lnTo>
                  <a:pt x="3655341" y="1108424"/>
                </a:lnTo>
                <a:lnTo>
                  <a:pt x="3678750" y="1133003"/>
                </a:lnTo>
                <a:lnTo>
                  <a:pt x="3698648" y="1161094"/>
                </a:lnTo>
                <a:lnTo>
                  <a:pt x="3713864" y="1190356"/>
                </a:lnTo>
                <a:lnTo>
                  <a:pt x="3724398" y="1225469"/>
                </a:lnTo>
                <a:lnTo>
                  <a:pt x="3729080" y="1261754"/>
                </a:lnTo>
                <a:lnTo>
                  <a:pt x="3730250" y="1299208"/>
                </a:lnTo>
                <a:lnTo>
                  <a:pt x="3726739" y="1339004"/>
                </a:lnTo>
                <a:lnTo>
                  <a:pt x="3722057" y="1378799"/>
                </a:lnTo>
                <a:lnTo>
                  <a:pt x="3716205" y="1418595"/>
                </a:lnTo>
                <a:lnTo>
                  <a:pt x="3711523" y="1458391"/>
                </a:lnTo>
                <a:lnTo>
                  <a:pt x="3709182" y="1498186"/>
                </a:lnTo>
                <a:lnTo>
                  <a:pt x="3709182" y="1536811"/>
                </a:lnTo>
                <a:lnTo>
                  <a:pt x="3713864" y="1573096"/>
                </a:lnTo>
                <a:lnTo>
                  <a:pt x="3723228" y="1609380"/>
                </a:lnTo>
                <a:lnTo>
                  <a:pt x="3737273" y="1643323"/>
                </a:lnTo>
                <a:lnTo>
                  <a:pt x="3756000" y="1678437"/>
                </a:lnTo>
                <a:lnTo>
                  <a:pt x="3774728" y="1713550"/>
                </a:lnTo>
                <a:lnTo>
                  <a:pt x="3795796" y="1748664"/>
                </a:lnTo>
                <a:lnTo>
                  <a:pt x="3815694" y="1782608"/>
                </a:lnTo>
                <a:lnTo>
                  <a:pt x="3833250" y="1818892"/>
                </a:lnTo>
                <a:lnTo>
                  <a:pt x="3847296" y="1854005"/>
                </a:lnTo>
                <a:lnTo>
                  <a:pt x="3856660" y="1890290"/>
                </a:lnTo>
                <a:lnTo>
                  <a:pt x="3860171" y="1927744"/>
                </a:lnTo>
                <a:lnTo>
                  <a:pt x="3856660" y="1965199"/>
                </a:lnTo>
                <a:lnTo>
                  <a:pt x="3847296" y="2001483"/>
                </a:lnTo>
                <a:lnTo>
                  <a:pt x="3833250" y="2036597"/>
                </a:lnTo>
                <a:lnTo>
                  <a:pt x="3815694" y="2072881"/>
                </a:lnTo>
                <a:lnTo>
                  <a:pt x="3795796" y="2106824"/>
                </a:lnTo>
                <a:lnTo>
                  <a:pt x="3774728" y="2141938"/>
                </a:lnTo>
                <a:lnTo>
                  <a:pt x="3756000" y="2177052"/>
                </a:lnTo>
                <a:lnTo>
                  <a:pt x="3737273" y="2212166"/>
                </a:lnTo>
                <a:lnTo>
                  <a:pt x="3723228" y="2246109"/>
                </a:lnTo>
                <a:lnTo>
                  <a:pt x="3713864" y="2282393"/>
                </a:lnTo>
                <a:lnTo>
                  <a:pt x="3709182" y="2318677"/>
                </a:lnTo>
                <a:lnTo>
                  <a:pt x="3709182" y="2357302"/>
                </a:lnTo>
                <a:lnTo>
                  <a:pt x="3711523" y="2397098"/>
                </a:lnTo>
                <a:lnTo>
                  <a:pt x="3716205" y="2436894"/>
                </a:lnTo>
                <a:lnTo>
                  <a:pt x="3722057" y="2476689"/>
                </a:lnTo>
                <a:lnTo>
                  <a:pt x="3726739" y="2516485"/>
                </a:lnTo>
                <a:lnTo>
                  <a:pt x="3730250" y="2556280"/>
                </a:lnTo>
                <a:lnTo>
                  <a:pt x="3729080" y="2593735"/>
                </a:lnTo>
                <a:lnTo>
                  <a:pt x="3724398" y="2630019"/>
                </a:lnTo>
                <a:lnTo>
                  <a:pt x="3713864" y="2665133"/>
                </a:lnTo>
                <a:lnTo>
                  <a:pt x="3698648" y="2694394"/>
                </a:lnTo>
                <a:lnTo>
                  <a:pt x="3678750" y="2722485"/>
                </a:lnTo>
                <a:lnTo>
                  <a:pt x="3655341" y="2747065"/>
                </a:lnTo>
                <a:lnTo>
                  <a:pt x="3628420" y="2771645"/>
                </a:lnTo>
                <a:lnTo>
                  <a:pt x="3600329" y="2793883"/>
                </a:lnTo>
                <a:lnTo>
                  <a:pt x="3571068" y="2816122"/>
                </a:lnTo>
                <a:lnTo>
                  <a:pt x="3540636" y="2838361"/>
                </a:lnTo>
                <a:lnTo>
                  <a:pt x="3512545" y="2860599"/>
                </a:lnTo>
                <a:lnTo>
                  <a:pt x="3485624" y="2884009"/>
                </a:lnTo>
                <a:lnTo>
                  <a:pt x="3462215" y="2910929"/>
                </a:lnTo>
                <a:lnTo>
                  <a:pt x="3441147" y="2936679"/>
                </a:lnTo>
                <a:lnTo>
                  <a:pt x="3424760" y="2965941"/>
                </a:lnTo>
                <a:lnTo>
                  <a:pt x="3410715" y="2997543"/>
                </a:lnTo>
                <a:lnTo>
                  <a:pt x="3399010" y="3031486"/>
                </a:lnTo>
                <a:lnTo>
                  <a:pt x="3388476" y="3066600"/>
                </a:lnTo>
                <a:lnTo>
                  <a:pt x="3379113" y="3101714"/>
                </a:lnTo>
                <a:lnTo>
                  <a:pt x="3369749" y="3137998"/>
                </a:lnTo>
                <a:lnTo>
                  <a:pt x="3359215" y="3171941"/>
                </a:lnTo>
                <a:lnTo>
                  <a:pt x="3347510" y="3205885"/>
                </a:lnTo>
                <a:lnTo>
                  <a:pt x="3333465" y="3237487"/>
                </a:lnTo>
                <a:lnTo>
                  <a:pt x="3315908" y="3265578"/>
                </a:lnTo>
                <a:lnTo>
                  <a:pt x="3294840" y="3291328"/>
                </a:lnTo>
                <a:lnTo>
                  <a:pt x="3269090" y="3312396"/>
                </a:lnTo>
                <a:lnTo>
                  <a:pt x="3240999" y="3329953"/>
                </a:lnTo>
                <a:lnTo>
                  <a:pt x="3209396" y="3343999"/>
                </a:lnTo>
                <a:lnTo>
                  <a:pt x="3175453" y="3355703"/>
                </a:lnTo>
                <a:lnTo>
                  <a:pt x="3141510" y="3366237"/>
                </a:lnTo>
                <a:lnTo>
                  <a:pt x="3105226" y="3375601"/>
                </a:lnTo>
                <a:lnTo>
                  <a:pt x="3070112" y="3384965"/>
                </a:lnTo>
                <a:lnTo>
                  <a:pt x="3034998" y="3395499"/>
                </a:lnTo>
                <a:lnTo>
                  <a:pt x="3001055" y="3407203"/>
                </a:lnTo>
                <a:lnTo>
                  <a:pt x="2969452" y="3421249"/>
                </a:lnTo>
                <a:lnTo>
                  <a:pt x="2940191" y="3437635"/>
                </a:lnTo>
                <a:lnTo>
                  <a:pt x="2914441" y="3458704"/>
                </a:lnTo>
                <a:lnTo>
                  <a:pt x="2887520" y="3482113"/>
                </a:lnTo>
                <a:lnTo>
                  <a:pt x="2864111" y="3509033"/>
                </a:lnTo>
                <a:lnTo>
                  <a:pt x="2841872" y="3537124"/>
                </a:lnTo>
                <a:lnTo>
                  <a:pt x="2819634" y="3566386"/>
                </a:lnTo>
                <a:lnTo>
                  <a:pt x="2797395" y="3595647"/>
                </a:lnTo>
                <a:lnTo>
                  <a:pt x="2775156" y="3623738"/>
                </a:lnTo>
                <a:lnTo>
                  <a:pt x="2750577" y="3650659"/>
                </a:lnTo>
                <a:lnTo>
                  <a:pt x="2725997" y="3674068"/>
                </a:lnTo>
                <a:lnTo>
                  <a:pt x="2697906" y="3693966"/>
                </a:lnTo>
                <a:lnTo>
                  <a:pt x="2668644" y="3709182"/>
                </a:lnTo>
                <a:lnTo>
                  <a:pt x="2633531" y="3719716"/>
                </a:lnTo>
                <a:lnTo>
                  <a:pt x="2597247" y="3724398"/>
                </a:lnTo>
                <a:lnTo>
                  <a:pt x="2559792" y="3725568"/>
                </a:lnTo>
                <a:lnTo>
                  <a:pt x="2519996" y="3722057"/>
                </a:lnTo>
                <a:lnTo>
                  <a:pt x="2480201" y="3717375"/>
                </a:lnTo>
                <a:lnTo>
                  <a:pt x="2440405" y="3711523"/>
                </a:lnTo>
                <a:lnTo>
                  <a:pt x="2400610" y="3706841"/>
                </a:lnTo>
                <a:lnTo>
                  <a:pt x="2360814" y="3704500"/>
                </a:lnTo>
                <a:lnTo>
                  <a:pt x="2322189" y="3704500"/>
                </a:lnTo>
                <a:lnTo>
                  <a:pt x="2285905" y="3709182"/>
                </a:lnTo>
                <a:lnTo>
                  <a:pt x="2248450" y="3718545"/>
                </a:lnTo>
                <a:lnTo>
                  <a:pt x="2214507" y="3732591"/>
                </a:lnTo>
                <a:lnTo>
                  <a:pt x="2179393" y="3751318"/>
                </a:lnTo>
                <a:lnTo>
                  <a:pt x="2144279" y="3770045"/>
                </a:lnTo>
                <a:lnTo>
                  <a:pt x="2109166" y="3791114"/>
                </a:lnTo>
                <a:lnTo>
                  <a:pt x="2075222" y="3811011"/>
                </a:lnTo>
                <a:lnTo>
                  <a:pt x="2038938" y="3828568"/>
                </a:lnTo>
                <a:lnTo>
                  <a:pt x="2003824" y="3842614"/>
                </a:lnTo>
                <a:lnTo>
                  <a:pt x="1967540" y="3851978"/>
                </a:lnTo>
                <a:lnTo>
                  <a:pt x="1930086" y="3855489"/>
                </a:lnTo>
                <a:lnTo>
                  <a:pt x="1892631" y="3851978"/>
                </a:lnTo>
                <a:lnTo>
                  <a:pt x="1856347" y="3842614"/>
                </a:lnTo>
                <a:lnTo>
                  <a:pt x="1821233" y="3828568"/>
                </a:lnTo>
                <a:lnTo>
                  <a:pt x="1784949" y="3811011"/>
                </a:lnTo>
                <a:lnTo>
                  <a:pt x="1751005" y="3791114"/>
                </a:lnTo>
                <a:lnTo>
                  <a:pt x="1715892" y="3770045"/>
                </a:lnTo>
                <a:lnTo>
                  <a:pt x="1680778" y="3751318"/>
                </a:lnTo>
                <a:lnTo>
                  <a:pt x="1645664" y="3732591"/>
                </a:lnTo>
                <a:lnTo>
                  <a:pt x="1610550" y="3718545"/>
                </a:lnTo>
                <a:lnTo>
                  <a:pt x="1574266" y="3709182"/>
                </a:lnTo>
                <a:lnTo>
                  <a:pt x="1537982" y="3704500"/>
                </a:lnTo>
                <a:lnTo>
                  <a:pt x="1499357" y="3704500"/>
                </a:lnTo>
                <a:lnTo>
                  <a:pt x="1459561" y="3706841"/>
                </a:lnTo>
                <a:lnTo>
                  <a:pt x="1419766" y="3711523"/>
                </a:lnTo>
                <a:lnTo>
                  <a:pt x="1379970" y="3717375"/>
                </a:lnTo>
                <a:lnTo>
                  <a:pt x="1340175" y="3722057"/>
                </a:lnTo>
                <a:lnTo>
                  <a:pt x="1300379" y="3725568"/>
                </a:lnTo>
                <a:lnTo>
                  <a:pt x="1262924" y="3724398"/>
                </a:lnTo>
                <a:lnTo>
                  <a:pt x="1226640" y="3719716"/>
                </a:lnTo>
                <a:lnTo>
                  <a:pt x="1191526" y="3709182"/>
                </a:lnTo>
                <a:lnTo>
                  <a:pt x="1162265" y="3693966"/>
                </a:lnTo>
                <a:lnTo>
                  <a:pt x="1134174" y="3674068"/>
                </a:lnTo>
                <a:lnTo>
                  <a:pt x="1109594" y="3650659"/>
                </a:lnTo>
                <a:lnTo>
                  <a:pt x="1085015" y="3623738"/>
                </a:lnTo>
                <a:lnTo>
                  <a:pt x="1062776" y="3595647"/>
                </a:lnTo>
                <a:lnTo>
                  <a:pt x="1040537" y="3566386"/>
                </a:lnTo>
                <a:lnTo>
                  <a:pt x="1018299" y="3537124"/>
                </a:lnTo>
                <a:lnTo>
                  <a:pt x="996060" y="3509033"/>
                </a:lnTo>
                <a:lnTo>
                  <a:pt x="972651" y="3482113"/>
                </a:lnTo>
                <a:lnTo>
                  <a:pt x="945730" y="3458704"/>
                </a:lnTo>
                <a:lnTo>
                  <a:pt x="919980" y="3437635"/>
                </a:lnTo>
                <a:lnTo>
                  <a:pt x="890719" y="3421249"/>
                </a:lnTo>
                <a:lnTo>
                  <a:pt x="859116" y="3407203"/>
                </a:lnTo>
                <a:lnTo>
                  <a:pt x="825173" y="3395499"/>
                </a:lnTo>
                <a:lnTo>
                  <a:pt x="790059" y="3384965"/>
                </a:lnTo>
                <a:lnTo>
                  <a:pt x="754946" y="3375601"/>
                </a:lnTo>
                <a:lnTo>
                  <a:pt x="718662" y="3366237"/>
                </a:lnTo>
                <a:lnTo>
                  <a:pt x="684718" y="3355703"/>
                </a:lnTo>
                <a:lnTo>
                  <a:pt x="650775" y="3343999"/>
                </a:lnTo>
                <a:lnTo>
                  <a:pt x="619173" y="3329953"/>
                </a:lnTo>
                <a:lnTo>
                  <a:pt x="591082" y="3312396"/>
                </a:lnTo>
                <a:lnTo>
                  <a:pt x="565332" y="3291328"/>
                </a:lnTo>
                <a:lnTo>
                  <a:pt x="544263" y="3265578"/>
                </a:lnTo>
                <a:lnTo>
                  <a:pt x="526706" y="3237487"/>
                </a:lnTo>
                <a:lnTo>
                  <a:pt x="512661" y="3205885"/>
                </a:lnTo>
                <a:lnTo>
                  <a:pt x="500956" y="3171941"/>
                </a:lnTo>
                <a:lnTo>
                  <a:pt x="490422" y="3137998"/>
                </a:lnTo>
                <a:lnTo>
                  <a:pt x="481059" y="3101714"/>
                </a:lnTo>
                <a:lnTo>
                  <a:pt x="471695" y="3066600"/>
                </a:lnTo>
                <a:lnTo>
                  <a:pt x="461161" y="3031486"/>
                </a:lnTo>
                <a:lnTo>
                  <a:pt x="449456" y="2997543"/>
                </a:lnTo>
                <a:lnTo>
                  <a:pt x="435411" y="2965941"/>
                </a:lnTo>
                <a:lnTo>
                  <a:pt x="419024" y="2936679"/>
                </a:lnTo>
                <a:lnTo>
                  <a:pt x="397956" y="2910929"/>
                </a:lnTo>
                <a:lnTo>
                  <a:pt x="374547" y="2884009"/>
                </a:lnTo>
                <a:lnTo>
                  <a:pt x="347626" y="2860599"/>
                </a:lnTo>
                <a:lnTo>
                  <a:pt x="318365" y="2838361"/>
                </a:lnTo>
                <a:lnTo>
                  <a:pt x="289103" y="2816122"/>
                </a:lnTo>
                <a:lnTo>
                  <a:pt x="259842" y="2793883"/>
                </a:lnTo>
                <a:lnTo>
                  <a:pt x="231751" y="2771645"/>
                </a:lnTo>
                <a:lnTo>
                  <a:pt x="204830" y="2747065"/>
                </a:lnTo>
                <a:lnTo>
                  <a:pt x="181421" y="2722485"/>
                </a:lnTo>
                <a:lnTo>
                  <a:pt x="161523" y="2694394"/>
                </a:lnTo>
                <a:lnTo>
                  <a:pt x="146308" y="2665133"/>
                </a:lnTo>
                <a:lnTo>
                  <a:pt x="135773" y="2630019"/>
                </a:lnTo>
                <a:lnTo>
                  <a:pt x="131092" y="2593735"/>
                </a:lnTo>
                <a:lnTo>
                  <a:pt x="129921" y="2556280"/>
                </a:lnTo>
                <a:lnTo>
                  <a:pt x="133432" y="2516485"/>
                </a:lnTo>
                <a:lnTo>
                  <a:pt x="138114" y="2476689"/>
                </a:lnTo>
                <a:lnTo>
                  <a:pt x="143967" y="2436894"/>
                </a:lnTo>
                <a:lnTo>
                  <a:pt x="148648" y="2397098"/>
                </a:lnTo>
                <a:lnTo>
                  <a:pt x="150989" y="2357302"/>
                </a:lnTo>
                <a:lnTo>
                  <a:pt x="150989" y="2318677"/>
                </a:lnTo>
                <a:lnTo>
                  <a:pt x="146308" y="2282393"/>
                </a:lnTo>
                <a:lnTo>
                  <a:pt x="136944" y="2246109"/>
                </a:lnTo>
                <a:lnTo>
                  <a:pt x="122898" y="2212166"/>
                </a:lnTo>
                <a:lnTo>
                  <a:pt x="105341" y="2177052"/>
                </a:lnTo>
                <a:lnTo>
                  <a:pt x="85444" y="2141938"/>
                </a:lnTo>
                <a:lnTo>
                  <a:pt x="64375" y="2106824"/>
                </a:lnTo>
                <a:lnTo>
                  <a:pt x="44478" y="2072881"/>
                </a:lnTo>
                <a:lnTo>
                  <a:pt x="26921" y="2036597"/>
                </a:lnTo>
                <a:lnTo>
                  <a:pt x="12875" y="2001483"/>
                </a:lnTo>
                <a:lnTo>
                  <a:pt x="3512" y="1965199"/>
                </a:lnTo>
                <a:lnTo>
                  <a:pt x="0" y="1927744"/>
                </a:lnTo>
                <a:lnTo>
                  <a:pt x="3512" y="1890290"/>
                </a:lnTo>
                <a:lnTo>
                  <a:pt x="12875" y="1854005"/>
                </a:lnTo>
                <a:lnTo>
                  <a:pt x="26921" y="1818892"/>
                </a:lnTo>
                <a:lnTo>
                  <a:pt x="44478" y="1782608"/>
                </a:lnTo>
                <a:lnTo>
                  <a:pt x="64375" y="1748664"/>
                </a:lnTo>
                <a:lnTo>
                  <a:pt x="85444" y="1713550"/>
                </a:lnTo>
                <a:lnTo>
                  <a:pt x="105341" y="1678437"/>
                </a:lnTo>
                <a:lnTo>
                  <a:pt x="122898" y="1643323"/>
                </a:lnTo>
                <a:lnTo>
                  <a:pt x="136944" y="1609380"/>
                </a:lnTo>
                <a:lnTo>
                  <a:pt x="146308" y="1573096"/>
                </a:lnTo>
                <a:lnTo>
                  <a:pt x="150989" y="1536811"/>
                </a:lnTo>
                <a:lnTo>
                  <a:pt x="150989" y="1498186"/>
                </a:lnTo>
                <a:lnTo>
                  <a:pt x="148648" y="1458391"/>
                </a:lnTo>
                <a:lnTo>
                  <a:pt x="143967" y="1418595"/>
                </a:lnTo>
                <a:lnTo>
                  <a:pt x="138114" y="1378799"/>
                </a:lnTo>
                <a:lnTo>
                  <a:pt x="133432" y="1339004"/>
                </a:lnTo>
                <a:lnTo>
                  <a:pt x="129921" y="1299208"/>
                </a:lnTo>
                <a:lnTo>
                  <a:pt x="131092" y="1261754"/>
                </a:lnTo>
                <a:lnTo>
                  <a:pt x="135773" y="1225469"/>
                </a:lnTo>
                <a:lnTo>
                  <a:pt x="146308" y="1190356"/>
                </a:lnTo>
                <a:lnTo>
                  <a:pt x="161523" y="1161094"/>
                </a:lnTo>
                <a:lnTo>
                  <a:pt x="181421" y="1133003"/>
                </a:lnTo>
                <a:lnTo>
                  <a:pt x="204830" y="1108424"/>
                </a:lnTo>
                <a:lnTo>
                  <a:pt x="231751" y="1083844"/>
                </a:lnTo>
                <a:lnTo>
                  <a:pt x="259842" y="1061605"/>
                </a:lnTo>
                <a:lnTo>
                  <a:pt x="289103" y="1039367"/>
                </a:lnTo>
                <a:lnTo>
                  <a:pt x="318365" y="1017128"/>
                </a:lnTo>
                <a:lnTo>
                  <a:pt x="347626" y="994889"/>
                </a:lnTo>
                <a:lnTo>
                  <a:pt x="374547" y="971480"/>
                </a:lnTo>
                <a:lnTo>
                  <a:pt x="397956" y="944560"/>
                </a:lnTo>
                <a:lnTo>
                  <a:pt x="419024" y="918809"/>
                </a:lnTo>
                <a:lnTo>
                  <a:pt x="435411" y="889548"/>
                </a:lnTo>
                <a:lnTo>
                  <a:pt x="449456" y="857946"/>
                </a:lnTo>
                <a:lnTo>
                  <a:pt x="461161" y="824002"/>
                </a:lnTo>
                <a:lnTo>
                  <a:pt x="471695" y="788889"/>
                </a:lnTo>
                <a:lnTo>
                  <a:pt x="481059" y="753775"/>
                </a:lnTo>
                <a:lnTo>
                  <a:pt x="490422" y="717491"/>
                </a:lnTo>
                <a:lnTo>
                  <a:pt x="500956" y="683547"/>
                </a:lnTo>
                <a:lnTo>
                  <a:pt x="512661" y="649604"/>
                </a:lnTo>
                <a:lnTo>
                  <a:pt x="526706" y="618002"/>
                </a:lnTo>
                <a:lnTo>
                  <a:pt x="544263" y="589911"/>
                </a:lnTo>
                <a:lnTo>
                  <a:pt x="565332" y="564161"/>
                </a:lnTo>
                <a:lnTo>
                  <a:pt x="591082" y="543092"/>
                </a:lnTo>
                <a:lnTo>
                  <a:pt x="619173" y="525535"/>
                </a:lnTo>
                <a:lnTo>
                  <a:pt x="650775" y="511490"/>
                </a:lnTo>
                <a:lnTo>
                  <a:pt x="684718" y="499785"/>
                </a:lnTo>
                <a:lnTo>
                  <a:pt x="718662" y="489251"/>
                </a:lnTo>
                <a:lnTo>
                  <a:pt x="754946" y="479888"/>
                </a:lnTo>
                <a:lnTo>
                  <a:pt x="790059" y="470524"/>
                </a:lnTo>
                <a:lnTo>
                  <a:pt x="825173" y="459990"/>
                </a:lnTo>
                <a:lnTo>
                  <a:pt x="859116" y="448285"/>
                </a:lnTo>
                <a:lnTo>
                  <a:pt x="890719" y="434240"/>
                </a:lnTo>
                <a:lnTo>
                  <a:pt x="919980" y="417853"/>
                </a:lnTo>
                <a:lnTo>
                  <a:pt x="945730" y="396785"/>
                </a:lnTo>
                <a:lnTo>
                  <a:pt x="972651" y="373376"/>
                </a:lnTo>
                <a:lnTo>
                  <a:pt x="996060" y="346455"/>
                </a:lnTo>
                <a:lnTo>
                  <a:pt x="1018299" y="318364"/>
                </a:lnTo>
                <a:lnTo>
                  <a:pt x="1040537" y="289103"/>
                </a:lnTo>
                <a:lnTo>
                  <a:pt x="1062776" y="259841"/>
                </a:lnTo>
                <a:lnTo>
                  <a:pt x="1085015" y="231750"/>
                </a:lnTo>
                <a:lnTo>
                  <a:pt x="1109594" y="204830"/>
                </a:lnTo>
                <a:lnTo>
                  <a:pt x="1134174" y="181421"/>
                </a:lnTo>
                <a:lnTo>
                  <a:pt x="1162265" y="161523"/>
                </a:lnTo>
                <a:lnTo>
                  <a:pt x="1191526" y="146307"/>
                </a:lnTo>
                <a:lnTo>
                  <a:pt x="1226640" y="135773"/>
                </a:lnTo>
                <a:lnTo>
                  <a:pt x="1262924" y="131091"/>
                </a:lnTo>
                <a:lnTo>
                  <a:pt x="1300379" y="129921"/>
                </a:lnTo>
                <a:lnTo>
                  <a:pt x="1340175" y="133432"/>
                </a:lnTo>
                <a:lnTo>
                  <a:pt x="1379970" y="138114"/>
                </a:lnTo>
                <a:lnTo>
                  <a:pt x="1419766" y="143966"/>
                </a:lnTo>
                <a:lnTo>
                  <a:pt x="1459561" y="148648"/>
                </a:lnTo>
                <a:lnTo>
                  <a:pt x="1499357" y="150989"/>
                </a:lnTo>
                <a:lnTo>
                  <a:pt x="1537982" y="150989"/>
                </a:lnTo>
                <a:lnTo>
                  <a:pt x="1574266" y="146307"/>
                </a:lnTo>
                <a:lnTo>
                  <a:pt x="1610550" y="136943"/>
                </a:lnTo>
                <a:lnTo>
                  <a:pt x="1645664" y="122898"/>
                </a:lnTo>
                <a:lnTo>
                  <a:pt x="1680778" y="104171"/>
                </a:lnTo>
                <a:lnTo>
                  <a:pt x="1715892" y="85443"/>
                </a:lnTo>
                <a:lnTo>
                  <a:pt x="1751005" y="64375"/>
                </a:lnTo>
                <a:lnTo>
                  <a:pt x="1784949" y="44477"/>
                </a:lnTo>
                <a:lnTo>
                  <a:pt x="1821233" y="26920"/>
                </a:lnTo>
                <a:lnTo>
                  <a:pt x="1856347" y="12875"/>
                </a:lnTo>
                <a:lnTo>
                  <a:pt x="1892631" y="3511"/>
                </a:lnTo>
                <a:close/>
              </a:path>
            </a:pathLst>
          </a:custGeom>
        </p:spPr>
      </p:pic>
      <p:sp>
        <p:nvSpPr>
          <p:cNvPr id="5" name="AutoShape 2" descr="JACK BURKE // DIRECTOR">
            <a:extLst>
              <a:ext uri="{FF2B5EF4-FFF2-40B4-BE49-F238E27FC236}">
                <a16:creationId xmlns:a16="http://schemas.microsoft.com/office/drawing/2014/main" id="{2167BA02-1147-AF4A-928D-B33FAF2FB7C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TextBox 10">
            <a:extLst>
              <a:ext uri="{FF2B5EF4-FFF2-40B4-BE49-F238E27FC236}">
                <a16:creationId xmlns:a16="http://schemas.microsoft.com/office/drawing/2014/main" id="{958C210D-E93E-314C-A38B-A4EE4ECF7B1F}"/>
              </a:ext>
            </a:extLst>
          </p:cNvPr>
          <p:cNvSpPr txBox="1"/>
          <p:nvPr/>
        </p:nvSpPr>
        <p:spPr>
          <a:xfrm>
            <a:off x="765051" y="4247031"/>
            <a:ext cx="5330949" cy="1694328"/>
          </a:xfrm>
          <a:prstGeom prst="rect">
            <a:avLst/>
          </a:prstGeom>
        </p:spPr>
        <p:txBody>
          <a:bodyPr vert="horz" lIns="91440" tIns="45720" rIns="91440" bIns="45720" rtlCol="0">
            <a:normAutofit fontScale="70000" lnSpcReduction="20000"/>
          </a:bodyPr>
          <a:lstStyle/>
          <a:p>
            <a:pPr marL="457200" indent="-228600" defTabSz="914400">
              <a:lnSpc>
                <a:spcPct val="110000"/>
              </a:lnSpc>
              <a:spcBef>
                <a:spcPts val="700"/>
              </a:spcBef>
              <a:buClr>
                <a:schemeClr val="tx2"/>
              </a:buClr>
              <a:buFont typeface="Arial" panose="020B0604020202020204" pitchFamily="34" charset="0"/>
              <a:buChar char="•"/>
            </a:pPr>
            <a:r>
              <a:rPr lang="en-US" dirty="0">
                <a:solidFill>
                  <a:schemeClr val="tx1">
                    <a:lumMod val="65000"/>
                    <a:lumOff val="35000"/>
                  </a:schemeClr>
                </a:solidFill>
              </a:rPr>
              <a:t>Look at the example career plan here for a Sound Recordist. Use it to complete your own Career Plan. You can stick to this template or use your own: </a:t>
            </a:r>
            <a:r>
              <a:rPr lang="en-GB" dirty="0">
                <a:hlinkClick r:id="rId3"/>
              </a:rPr>
              <a:t>https://myfirstjobinfilm.com/files/SoundTrainee%20(1).pdf</a:t>
            </a:r>
            <a:br>
              <a:rPr lang="en-GB" dirty="0"/>
            </a:br>
            <a:br>
              <a:rPr lang="en-GB" dirty="0"/>
            </a:br>
            <a:endParaRPr lang="en-GB" dirty="0"/>
          </a:p>
          <a:p>
            <a:pPr marL="457200" indent="-228600" defTabSz="914400">
              <a:lnSpc>
                <a:spcPct val="110000"/>
              </a:lnSpc>
              <a:spcBef>
                <a:spcPts val="700"/>
              </a:spcBef>
              <a:buClr>
                <a:schemeClr val="tx2"/>
              </a:buClr>
              <a:buFont typeface="Arial" panose="020B0604020202020204" pitchFamily="34" charset="0"/>
              <a:buChar char="•"/>
            </a:pPr>
            <a:r>
              <a:rPr lang="en-GB" dirty="0">
                <a:hlinkClick r:id="rId4"/>
              </a:rPr>
              <a:t>https://www2.bfi.org.uk/sites/bfi.org.uk/files/downloads/future-film-skills-an-action-plan-2017.pdf</a:t>
            </a:r>
            <a:endParaRPr lang="en-US" dirty="0">
              <a:solidFill>
                <a:schemeClr val="tx1">
                  <a:lumMod val="65000"/>
                  <a:lumOff val="35000"/>
                </a:schemeClr>
              </a:solidFill>
            </a:endParaRPr>
          </a:p>
          <a:p>
            <a:pPr marL="457200" indent="-228600" defTabSz="914400">
              <a:lnSpc>
                <a:spcPct val="110000"/>
              </a:lnSpc>
              <a:spcBef>
                <a:spcPts val="700"/>
              </a:spcBef>
              <a:buClr>
                <a:schemeClr val="tx2"/>
              </a:buClr>
              <a:buFont typeface="Arial" panose="020B0604020202020204" pitchFamily="34" charset="0"/>
              <a:buChar char="•"/>
            </a:pPr>
            <a:endParaRPr lang="en-US" dirty="0">
              <a:solidFill>
                <a:schemeClr val="tx1">
                  <a:lumMod val="65000"/>
                  <a:lumOff val="35000"/>
                </a:schemeClr>
              </a:solidFill>
            </a:endParaRPr>
          </a:p>
        </p:txBody>
      </p:sp>
    </p:spTree>
    <p:extLst>
      <p:ext uri="{BB962C8B-B14F-4D97-AF65-F5344CB8AC3E}">
        <p14:creationId xmlns:p14="http://schemas.microsoft.com/office/powerpoint/2010/main" val="30823953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2" descr="How to Use DaVinci Resolve Effects to Level Up Your Videos">
            <a:extLst>
              <a:ext uri="{FF2B5EF4-FFF2-40B4-BE49-F238E27FC236}">
                <a16:creationId xmlns:a16="http://schemas.microsoft.com/office/drawing/2014/main" id="{4230A451-2F35-1B45-8E64-B973881E3B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778" r="-1" b="-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4171A48-7A4C-2648-A478-B3A84BB19DD1}"/>
              </a:ext>
            </a:extLst>
          </p:cNvPr>
          <p:cNvSpPr>
            <a:spLocks noGrp="1"/>
          </p:cNvSpPr>
          <p:nvPr>
            <p:ph type="title"/>
          </p:nvPr>
        </p:nvSpPr>
        <p:spPr>
          <a:xfrm>
            <a:off x="3351567" y="961539"/>
            <a:ext cx="8045373" cy="4394988"/>
          </a:xfrm>
        </p:spPr>
        <p:txBody>
          <a:bodyPr vert="horz" lIns="91440" tIns="45720" rIns="91440" bIns="45720" rtlCol="0" anchor="ctr">
            <a:normAutofit/>
          </a:bodyPr>
          <a:lstStyle/>
          <a:p>
            <a:r>
              <a:rPr lang="en-US" sz="8400" spc="800"/>
              <a:t>Homework</a:t>
            </a:r>
          </a:p>
        </p:txBody>
      </p:sp>
      <p:sp>
        <p:nvSpPr>
          <p:cNvPr id="3" name="Content Placeholder 2">
            <a:extLst>
              <a:ext uri="{FF2B5EF4-FFF2-40B4-BE49-F238E27FC236}">
                <a16:creationId xmlns:a16="http://schemas.microsoft.com/office/drawing/2014/main" id="{6C5F1E18-495B-8C49-9836-C7428EBE08CC}"/>
              </a:ext>
            </a:extLst>
          </p:cNvPr>
          <p:cNvSpPr>
            <a:spLocks noGrp="1"/>
          </p:cNvSpPr>
          <p:nvPr>
            <p:ph idx="1"/>
          </p:nvPr>
        </p:nvSpPr>
        <p:spPr>
          <a:xfrm>
            <a:off x="3351567" y="5575787"/>
            <a:ext cx="6908851" cy="742279"/>
          </a:xfrm>
        </p:spPr>
        <p:txBody>
          <a:bodyPr vert="horz" lIns="91440" tIns="45720" rIns="91440" bIns="45720" rtlCol="0" anchor="t">
            <a:normAutofit fontScale="92500" lnSpcReduction="10000"/>
          </a:bodyPr>
          <a:lstStyle/>
          <a:p>
            <a:pPr marL="0" indent="0">
              <a:lnSpc>
                <a:spcPct val="90000"/>
              </a:lnSpc>
              <a:buNone/>
            </a:pPr>
            <a:r>
              <a:rPr lang="en-US" sz="1400" b="1" cap="all" spc="400" dirty="0">
                <a:solidFill>
                  <a:schemeClr val="tx1"/>
                </a:solidFill>
                <a:latin typeface="Arial" panose="020B0604020202020204" pitchFamily="34" charset="0"/>
                <a:cs typeface="Arial" panose="020B0604020202020204" pitchFamily="34" charset="0"/>
              </a:rPr>
              <a:t>Complete your career plan using the template on the course website. You may use this to identify opportunities to apply for – go for it!</a:t>
            </a:r>
          </a:p>
        </p:txBody>
      </p:sp>
    </p:spTree>
    <p:extLst>
      <p:ext uri="{BB962C8B-B14F-4D97-AF65-F5344CB8AC3E}">
        <p14:creationId xmlns:p14="http://schemas.microsoft.com/office/powerpoint/2010/main" val="3052353780"/>
      </p:ext>
    </p:extLst>
  </p:cSld>
  <p:clrMapOvr>
    <a:overrideClrMapping bg1="dk1" tx1="lt1" bg2="dk2" tx2="lt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
  <TotalTime>352</TotalTime>
  <Words>671</Words>
  <Application>Microsoft Macintosh PowerPoint</Application>
  <PresentationFormat>Widescreen</PresentationFormat>
  <Paragraphs>53</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Gill Sans MT</vt:lpstr>
      <vt:lpstr>Impact</vt:lpstr>
      <vt:lpstr>Badge</vt:lpstr>
      <vt:lpstr>INTERVIEW  AND JOBS</vt:lpstr>
      <vt:lpstr>Homework</vt:lpstr>
      <vt:lpstr>Today’s lesson</vt:lpstr>
      <vt:lpstr>What job?</vt:lpstr>
      <vt:lpstr>Understanding the job</vt:lpstr>
      <vt:lpstr>a foot in the door</vt:lpstr>
      <vt:lpstr>THE First Impression</vt:lpstr>
      <vt:lpstr>Thinking of going freelance?</vt:lpstr>
      <vt:lpstr>Career Planning</vt:lpstr>
      <vt:lpstr>Homework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Portfolio creation</dc:title>
  <dc:creator>Falconer, Karl (k.falconer270@canterbury.ac.uk)</dc:creator>
  <cp:lastModifiedBy>Falconer, Karl (k.falconer270@canterbury.ac.uk)</cp:lastModifiedBy>
  <cp:revision>21</cp:revision>
  <dcterms:created xsi:type="dcterms:W3CDTF">2021-01-11T12:47:38Z</dcterms:created>
  <dcterms:modified xsi:type="dcterms:W3CDTF">2021-01-25T11:55:57Z</dcterms:modified>
</cp:coreProperties>
</file>