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87"/>
  </p:normalViewPr>
  <p:slideViewPr>
    <p:cSldViewPr snapToGrid="0" snapToObjects="1">
      <p:cViewPr varScale="1">
        <p:scale>
          <a:sx n="76" d="100"/>
          <a:sy n="76" d="100"/>
        </p:scale>
        <p:origin x="216"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HCkEILshUyU?feature=oembed"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player.vimeo.com/video/96025211?app_id=122963"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wfTmT6C5DnM?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q-AvddGQsM4?start=2&amp;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A510-AFB5-2F4E-826B-F833411EEA81}"/>
              </a:ext>
            </a:extLst>
          </p:cNvPr>
          <p:cNvSpPr>
            <a:spLocks noGrp="1"/>
          </p:cNvSpPr>
          <p:nvPr>
            <p:ph type="ctrTitle"/>
          </p:nvPr>
        </p:nvSpPr>
        <p:spPr/>
        <p:txBody>
          <a:bodyPr/>
          <a:lstStyle/>
          <a:p>
            <a:r>
              <a:rPr lang="en-US" dirty="0"/>
              <a:t>Documentary</a:t>
            </a:r>
          </a:p>
        </p:txBody>
      </p:sp>
      <p:sp>
        <p:nvSpPr>
          <p:cNvPr id="3" name="Subtitle 2">
            <a:extLst>
              <a:ext uri="{FF2B5EF4-FFF2-40B4-BE49-F238E27FC236}">
                <a16:creationId xmlns:a16="http://schemas.microsoft.com/office/drawing/2014/main" id="{F268BB2E-D899-584E-AD7D-C16D85C099B5}"/>
              </a:ext>
            </a:extLst>
          </p:cNvPr>
          <p:cNvSpPr>
            <a:spLocks noGrp="1"/>
          </p:cNvSpPr>
          <p:nvPr>
            <p:ph type="subTitle" idx="1"/>
          </p:nvPr>
        </p:nvSpPr>
        <p:spPr/>
        <p:txBody>
          <a:bodyPr/>
          <a:lstStyle/>
          <a:p>
            <a:r>
              <a:rPr lang="en-US" dirty="0"/>
              <a:t>Modalities </a:t>
            </a:r>
          </a:p>
        </p:txBody>
      </p:sp>
    </p:spTree>
    <p:extLst>
      <p:ext uri="{BB962C8B-B14F-4D97-AF65-F5344CB8AC3E}">
        <p14:creationId xmlns:p14="http://schemas.microsoft.com/office/powerpoint/2010/main" val="1081067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6990E-8748-7640-B07F-006ECB2AAC35}"/>
              </a:ext>
            </a:extLst>
          </p:cNvPr>
          <p:cNvSpPr>
            <a:spLocks noGrp="1"/>
          </p:cNvSpPr>
          <p:nvPr>
            <p:ph type="title"/>
          </p:nvPr>
        </p:nvSpPr>
        <p:spPr/>
        <p:txBody>
          <a:bodyPr/>
          <a:lstStyle/>
          <a:p>
            <a:r>
              <a:rPr lang="en-US" dirty="0"/>
              <a:t>Nichols’ Introduction to Documentary</a:t>
            </a:r>
          </a:p>
        </p:txBody>
      </p:sp>
      <p:sp>
        <p:nvSpPr>
          <p:cNvPr id="3" name="Content Placeholder 2">
            <a:extLst>
              <a:ext uri="{FF2B5EF4-FFF2-40B4-BE49-F238E27FC236}">
                <a16:creationId xmlns:a16="http://schemas.microsoft.com/office/drawing/2014/main" id="{5A2A262B-85E2-9742-B489-5715D10FAA99}"/>
              </a:ext>
            </a:extLst>
          </p:cNvPr>
          <p:cNvSpPr>
            <a:spLocks noGrp="1"/>
          </p:cNvSpPr>
          <p:nvPr>
            <p:ph idx="1"/>
          </p:nvPr>
        </p:nvSpPr>
        <p:spPr/>
        <p:txBody>
          <a:bodyPr/>
          <a:lstStyle/>
          <a:p>
            <a:r>
              <a:rPr lang="en-US" dirty="0"/>
              <a:t>Six modes of representation:</a:t>
            </a:r>
          </a:p>
          <a:p>
            <a:pPr lvl="1"/>
            <a:r>
              <a:rPr lang="en-US" dirty="0"/>
              <a:t>Poetic</a:t>
            </a:r>
          </a:p>
          <a:p>
            <a:pPr lvl="1"/>
            <a:r>
              <a:rPr lang="en-US" dirty="0"/>
              <a:t>Expository</a:t>
            </a:r>
          </a:p>
          <a:p>
            <a:pPr lvl="1"/>
            <a:r>
              <a:rPr lang="en-US" dirty="0"/>
              <a:t>Participatory</a:t>
            </a:r>
          </a:p>
          <a:p>
            <a:pPr lvl="1"/>
            <a:r>
              <a:rPr lang="en-US" dirty="0"/>
              <a:t>Observational</a:t>
            </a:r>
          </a:p>
          <a:p>
            <a:pPr lvl="1"/>
            <a:r>
              <a:rPr lang="en-US" dirty="0"/>
              <a:t>Reflexive</a:t>
            </a:r>
          </a:p>
          <a:p>
            <a:pPr lvl="1"/>
            <a:r>
              <a:rPr lang="en-US" dirty="0"/>
              <a:t>Performative</a:t>
            </a:r>
          </a:p>
        </p:txBody>
      </p:sp>
    </p:spTree>
    <p:extLst>
      <p:ext uri="{BB962C8B-B14F-4D97-AF65-F5344CB8AC3E}">
        <p14:creationId xmlns:p14="http://schemas.microsoft.com/office/powerpoint/2010/main" val="2884126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663F2B9F-03F1-F04E-A266-97D775AE78CF}"/>
              </a:ext>
            </a:extLst>
          </p:cNvPr>
          <p:cNvSpPr>
            <a:spLocks noGrp="1"/>
          </p:cNvSpPr>
          <p:nvPr>
            <p:ph type="title"/>
          </p:nvPr>
        </p:nvSpPr>
        <p:spPr>
          <a:xfrm>
            <a:off x="1451580" y="804520"/>
            <a:ext cx="4176511" cy="1049235"/>
          </a:xfrm>
        </p:spPr>
        <p:txBody>
          <a:bodyPr>
            <a:normAutofit/>
          </a:bodyPr>
          <a:lstStyle/>
          <a:p>
            <a:r>
              <a:rPr lang="en-US" dirty="0" err="1"/>
              <a:t>POetic</a:t>
            </a:r>
            <a:endParaRPr lang="en-US" dirty="0"/>
          </a:p>
        </p:txBody>
      </p:sp>
      <p:sp>
        <p:nvSpPr>
          <p:cNvPr id="14" name="Rectangle 13">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A51D92FA-0470-0B40-A48D-CC686046E20D}"/>
              </a:ext>
            </a:extLst>
          </p:cNvPr>
          <p:cNvSpPr>
            <a:spLocks noGrp="1"/>
          </p:cNvSpPr>
          <p:nvPr>
            <p:ph idx="1"/>
          </p:nvPr>
        </p:nvSpPr>
        <p:spPr>
          <a:xfrm>
            <a:off x="1451581" y="2015732"/>
            <a:ext cx="4172212" cy="3450613"/>
          </a:xfrm>
        </p:spPr>
        <p:txBody>
          <a:bodyPr>
            <a:normAutofit/>
          </a:bodyPr>
          <a:lstStyle/>
          <a:p>
            <a:pPr>
              <a:lnSpc>
                <a:spcPct val="110000"/>
              </a:lnSpc>
            </a:pPr>
            <a:r>
              <a:rPr lang="en-GB" sz="1700"/>
              <a:t>Instead of using traditional linear continuity to create story structure, the poetic documentary filmmaker arrives at its point by arranging footage in an order to evoke an audience association through tone, rhythm, or spatial juxtaposition.</a:t>
            </a:r>
          </a:p>
          <a:p>
            <a:pPr>
              <a:lnSpc>
                <a:spcPct val="110000"/>
              </a:lnSpc>
            </a:pPr>
            <a:r>
              <a:rPr lang="en-GB" sz="1700"/>
              <a:t>‘A subjective interpretation of the subject’ – essentially, it is biased</a:t>
            </a:r>
          </a:p>
          <a:p>
            <a:pPr>
              <a:lnSpc>
                <a:spcPct val="110000"/>
              </a:lnSpc>
            </a:pPr>
            <a:r>
              <a:rPr lang="en-GB" sz="1700"/>
              <a:t>Certain information is left out in order to support this point of view</a:t>
            </a:r>
          </a:p>
          <a:p>
            <a:pPr>
              <a:lnSpc>
                <a:spcPct val="110000"/>
              </a:lnSpc>
            </a:pPr>
            <a:endParaRPr lang="en-US" sz="1700"/>
          </a:p>
        </p:txBody>
      </p:sp>
      <p:pic>
        <p:nvPicPr>
          <p:cNvPr id="5" name="Online Media 4" descr="Samsara Official Trailer #1 (2012) International Movie HD">
            <a:hlinkClick r:id="" action="ppaction://media"/>
            <a:extLst>
              <a:ext uri="{FF2B5EF4-FFF2-40B4-BE49-F238E27FC236}">
                <a16:creationId xmlns:a16="http://schemas.microsoft.com/office/drawing/2014/main" id="{3912AB73-A886-9B4A-8B12-F4730DD92B48}"/>
              </a:ext>
            </a:extLst>
          </p:cNvPr>
          <p:cNvPicPr>
            <a:picLocks noRot="1" noChangeAspect="1"/>
          </p:cNvPicPr>
          <p:nvPr>
            <a:videoFile r:link="rId1"/>
          </p:nvPr>
        </p:nvPicPr>
        <p:blipFill>
          <a:blip r:embed="rId3"/>
          <a:stretch>
            <a:fillRect/>
          </a:stretch>
        </p:blipFill>
        <p:spPr>
          <a:xfrm>
            <a:off x="6094411" y="1740840"/>
            <a:ext cx="4960442" cy="2790248"/>
          </a:xfrm>
          <a:prstGeom prst="rect">
            <a:avLst/>
          </a:prstGeom>
        </p:spPr>
      </p:pic>
      <p:pic>
        <p:nvPicPr>
          <p:cNvPr id="16" name="Picture 15">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66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074" name="Picture 2" descr="Nichols' 6 Modes of Documentary Might Expand Your Storytelling Strategies">
            <a:extLst>
              <a:ext uri="{FF2B5EF4-FFF2-40B4-BE49-F238E27FC236}">
                <a16:creationId xmlns:a16="http://schemas.microsoft.com/office/drawing/2014/main" id="{BF459EE3-2EBC-9747-BA1E-C091A1FD79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909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83" name="Rectangle 134">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AE5035-8536-B84E-B1A6-1D398C2C8133}"/>
              </a:ext>
            </a:extLst>
          </p:cNvPr>
          <p:cNvSpPr>
            <a:spLocks noGrp="1"/>
          </p:cNvSpPr>
          <p:nvPr>
            <p:ph type="title"/>
          </p:nvPr>
        </p:nvSpPr>
        <p:spPr>
          <a:xfrm>
            <a:off x="1304017" y="804520"/>
            <a:ext cx="6815731" cy="1049235"/>
          </a:xfrm>
        </p:spPr>
        <p:txBody>
          <a:bodyPr>
            <a:normAutofit/>
          </a:bodyPr>
          <a:lstStyle/>
          <a:p>
            <a:r>
              <a:rPr lang="en-US">
                <a:solidFill>
                  <a:srgbClr val="FFFFFE"/>
                </a:solidFill>
              </a:rPr>
              <a:t>Expository</a:t>
            </a:r>
          </a:p>
        </p:txBody>
      </p:sp>
      <p:cxnSp>
        <p:nvCxnSpPr>
          <p:cNvPr id="3084" name="Straight Connector 136">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a:solidFill>
              <a:srgbClr val="08808B"/>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A08893DA-A4B3-CC43-8CF9-2586B555AB42}"/>
              </a:ext>
            </a:extLst>
          </p:cNvPr>
          <p:cNvSpPr>
            <a:spLocks noGrp="1"/>
          </p:cNvSpPr>
          <p:nvPr>
            <p:ph idx="1"/>
          </p:nvPr>
        </p:nvSpPr>
        <p:spPr>
          <a:xfrm>
            <a:off x="1304017" y="2015733"/>
            <a:ext cx="6815731" cy="4021267"/>
          </a:xfrm>
        </p:spPr>
        <p:txBody>
          <a:bodyPr>
            <a:normAutofit/>
          </a:bodyPr>
          <a:lstStyle/>
          <a:p>
            <a:pPr>
              <a:buClr>
                <a:srgbClr val="08808B"/>
              </a:buClr>
            </a:pPr>
            <a:r>
              <a:rPr lang="en-US">
                <a:solidFill>
                  <a:srgbClr val="FFFFFE"/>
                </a:solidFill>
              </a:rPr>
              <a:t>The documentor speaks directly to the viewer, through the use of tools such as voice over and subtitles to create a strong argument.</a:t>
            </a:r>
          </a:p>
          <a:p>
            <a:pPr>
              <a:buClr>
                <a:srgbClr val="08808B"/>
              </a:buClr>
            </a:pPr>
            <a:r>
              <a:rPr lang="en-US">
                <a:solidFill>
                  <a:srgbClr val="FFFFFE"/>
                </a:solidFill>
              </a:rPr>
              <a:t>In this mode, images are used to support the message being conveyed by the filmmaker.</a:t>
            </a:r>
          </a:p>
          <a:p>
            <a:pPr>
              <a:buClr>
                <a:srgbClr val="08808B"/>
              </a:buClr>
            </a:pPr>
            <a:r>
              <a:rPr lang="en-US">
                <a:solidFill>
                  <a:srgbClr val="FFFFFE"/>
                </a:solidFill>
              </a:rPr>
              <a:t>Is it as interesting to simply list the ‘facts’?</a:t>
            </a:r>
          </a:p>
        </p:txBody>
      </p:sp>
    </p:spTree>
    <p:extLst>
      <p:ext uri="{BB962C8B-B14F-4D97-AF65-F5344CB8AC3E}">
        <p14:creationId xmlns:p14="http://schemas.microsoft.com/office/powerpoint/2010/main" val="3751350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4584-CE78-4840-AA0E-D542166FB08A}"/>
              </a:ext>
            </a:extLst>
          </p:cNvPr>
          <p:cNvSpPr>
            <a:spLocks noGrp="1"/>
          </p:cNvSpPr>
          <p:nvPr>
            <p:ph type="title"/>
          </p:nvPr>
        </p:nvSpPr>
        <p:spPr>
          <a:xfrm>
            <a:off x="1451579" y="804519"/>
            <a:ext cx="9603275" cy="1049235"/>
          </a:xfrm>
        </p:spPr>
        <p:txBody>
          <a:bodyPr>
            <a:normAutofit/>
          </a:bodyPr>
          <a:lstStyle/>
          <a:p>
            <a:r>
              <a:rPr lang="en-US" dirty="0"/>
              <a:t>Observational</a:t>
            </a:r>
          </a:p>
        </p:txBody>
      </p:sp>
      <p:pic>
        <p:nvPicPr>
          <p:cNvPr id="4" name="Online Media 3" descr="Today">
            <a:hlinkClick r:id="" action="ppaction://media"/>
            <a:extLst>
              <a:ext uri="{FF2B5EF4-FFF2-40B4-BE49-F238E27FC236}">
                <a16:creationId xmlns:a16="http://schemas.microsoft.com/office/drawing/2014/main" id="{E9F275FF-92EA-1C40-8D2A-BD23CCAE2122}"/>
              </a:ext>
            </a:extLst>
          </p:cNvPr>
          <p:cNvPicPr>
            <a:picLocks noRot="1" noChangeAspect="1"/>
          </p:cNvPicPr>
          <p:nvPr>
            <a:videoFile r:link="rId1"/>
          </p:nvPr>
        </p:nvPicPr>
        <p:blipFill>
          <a:blip r:embed="rId3"/>
          <a:stretch>
            <a:fillRect/>
          </a:stretch>
        </p:blipFill>
        <p:spPr>
          <a:xfrm>
            <a:off x="1451579" y="2345916"/>
            <a:ext cx="4960443" cy="2790249"/>
          </a:xfrm>
          <a:prstGeom prst="rect">
            <a:avLst/>
          </a:prstGeom>
        </p:spPr>
      </p:pic>
      <p:sp>
        <p:nvSpPr>
          <p:cNvPr id="3" name="Content Placeholder 2">
            <a:extLst>
              <a:ext uri="{FF2B5EF4-FFF2-40B4-BE49-F238E27FC236}">
                <a16:creationId xmlns:a16="http://schemas.microsoft.com/office/drawing/2014/main" id="{C1589F0E-BF8B-2345-A491-E6FCBA02F36D}"/>
              </a:ext>
            </a:extLst>
          </p:cNvPr>
          <p:cNvSpPr>
            <a:spLocks noGrp="1"/>
          </p:cNvSpPr>
          <p:nvPr>
            <p:ph idx="1"/>
          </p:nvPr>
        </p:nvSpPr>
        <p:spPr>
          <a:xfrm>
            <a:off x="6892299" y="2015734"/>
            <a:ext cx="4162555" cy="3450613"/>
          </a:xfrm>
        </p:spPr>
        <p:txBody>
          <a:bodyPr>
            <a:normAutofit/>
          </a:bodyPr>
          <a:lstStyle/>
          <a:p>
            <a:pPr>
              <a:lnSpc>
                <a:spcPct val="110000"/>
              </a:lnSpc>
            </a:pPr>
            <a:r>
              <a:rPr lang="en-US" sz="1900"/>
              <a:t>Emerging in the 60’s, Direct Cinema embraced the idea of the observational documentary format</a:t>
            </a:r>
          </a:p>
          <a:p>
            <a:pPr>
              <a:lnSpc>
                <a:spcPct val="110000"/>
              </a:lnSpc>
            </a:pPr>
            <a:r>
              <a:rPr lang="en-US" sz="1900"/>
              <a:t>The camera captures the ‘truth’ by letting the camera capture its subjects uninterrupted</a:t>
            </a:r>
          </a:p>
          <a:p>
            <a:pPr>
              <a:lnSpc>
                <a:spcPct val="110000"/>
              </a:lnSpc>
            </a:pPr>
            <a:r>
              <a:rPr lang="en-US" sz="1900"/>
              <a:t>Arguably more of an ‘unbiased’ methodology</a:t>
            </a:r>
          </a:p>
          <a:p>
            <a:pPr>
              <a:lnSpc>
                <a:spcPct val="110000"/>
              </a:lnSpc>
            </a:pPr>
            <a:r>
              <a:rPr lang="en-US" sz="1900"/>
              <a:t>Think: fly on the wall</a:t>
            </a:r>
          </a:p>
        </p:txBody>
      </p:sp>
    </p:spTree>
    <p:extLst>
      <p:ext uri="{BB962C8B-B14F-4D97-AF65-F5344CB8AC3E}">
        <p14:creationId xmlns:p14="http://schemas.microsoft.com/office/powerpoint/2010/main" val="370971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F05FB-E5BC-F44F-B838-809D0F90922E}"/>
              </a:ext>
            </a:extLst>
          </p:cNvPr>
          <p:cNvSpPr>
            <a:spLocks noGrp="1"/>
          </p:cNvSpPr>
          <p:nvPr>
            <p:ph type="title"/>
          </p:nvPr>
        </p:nvSpPr>
        <p:spPr/>
        <p:txBody>
          <a:bodyPr/>
          <a:lstStyle/>
          <a:p>
            <a:r>
              <a:rPr lang="en-US" dirty="0"/>
              <a:t>participatory</a:t>
            </a:r>
          </a:p>
        </p:txBody>
      </p:sp>
      <p:sp>
        <p:nvSpPr>
          <p:cNvPr id="3" name="Content Placeholder 2">
            <a:extLst>
              <a:ext uri="{FF2B5EF4-FFF2-40B4-BE49-F238E27FC236}">
                <a16:creationId xmlns:a16="http://schemas.microsoft.com/office/drawing/2014/main" id="{FD146203-2D89-6741-8CA1-4FFD589C3893}"/>
              </a:ext>
            </a:extLst>
          </p:cNvPr>
          <p:cNvSpPr>
            <a:spLocks noGrp="1"/>
          </p:cNvSpPr>
          <p:nvPr>
            <p:ph idx="1"/>
          </p:nvPr>
        </p:nvSpPr>
        <p:spPr>
          <a:xfrm>
            <a:off x="1451579" y="2015732"/>
            <a:ext cx="5101621" cy="3450613"/>
          </a:xfrm>
        </p:spPr>
        <p:txBody>
          <a:bodyPr/>
          <a:lstStyle/>
          <a:p>
            <a:r>
              <a:rPr lang="en-US" dirty="0"/>
              <a:t>In opposition to the direct cinema approach, Participatory captures the idea that the filmmaker actively participates with the subjects – usually by being interviewed</a:t>
            </a:r>
          </a:p>
          <a:p>
            <a:r>
              <a:rPr lang="en-US" dirty="0"/>
              <a:t>The filmmaker has to have a certain level of influence</a:t>
            </a:r>
          </a:p>
          <a:p>
            <a:r>
              <a:rPr lang="en-US" dirty="0"/>
              <a:t>This leads to artificial events being created to support the overarching narrative</a:t>
            </a:r>
          </a:p>
          <a:p>
            <a:endParaRPr lang="en-US" dirty="0"/>
          </a:p>
        </p:txBody>
      </p:sp>
      <p:pic>
        <p:nvPicPr>
          <p:cNvPr id="2052" name="Picture 4" descr="Keeping Up with the Kardashians (TV Series 2006– ) - IMDb">
            <a:extLst>
              <a:ext uri="{FF2B5EF4-FFF2-40B4-BE49-F238E27FC236}">
                <a16:creationId xmlns:a16="http://schemas.microsoft.com/office/drawing/2014/main" id="{AA649B84-AEB3-4940-97DF-E7BC871C8E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952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0341-EC3A-D14D-824E-E9491D4E9E58}"/>
              </a:ext>
            </a:extLst>
          </p:cNvPr>
          <p:cNvSpPr>
            <a:spLocks noGrp="1"/>
          </p:cNvSpPr>
          <p:nvPr>
            <p:ph type="title"/>
          </p:nvPr>
        </p:nvSpPr>
        <p:spPr>
          <a:xfrm>
            <a:off x="1451579" y="804519"/>
            <a:ext cx="9603275" cy="1049235"/>
          </a:xfrm>
        </p:spPr>
        <p:txBody>
          <a:bodyPr>
            <a:normAutofit/>
          </a:bodyPr>
          <a:lstStyle/>
          <a:p>
            <a:r>
              <a:rPr lang="en-US" dirty="0"/>
              <a:t>Reflexive</a:t>
            </a:r>
          </a:p>
        </p:txBody>
      </p:sp>
      <p:pic>
        <p:nvPicPr>
          <p:cNvPr id="4" name="Online Media 3" descr="Dick Johnson Is Dead | Official Trailer | Netflix">
            <a:hlinkClick r:id="" action="ppaction://media"/>
            <a:extLst>
              <a:ext uri="{FF2B5EF4-FFF2-40B4-BE49-F238E27FC236}">
                <a16:creationId xmlns:a16="http://schemas.microsoft.com/office/drawing/2014/main" id="{398AAD90-1D6C-D446-9A16-125A773FDA0C}"/>
              </a:ext>
            </a:extLst>
          </p:cNvPr>
          <p:cNvPicPr>
            <a:picLocks noRot="1" noChangeAspect="1"/>
          </p:cNvPicPr>
          <p:nvPr>
            <a:videoFile r:link="rId1"/>
          </p:nvPr>
        </p:nvPicPr>
        <p:blipFill>
          <a:blip r:embed="rId3"/>
          <a:stretch>
            <a:fillRect/>
          </a:stretch>
        </p:blipFill>
        <p:spPr>
          <a:xfrm>
            <a:off x="1451579" y="2345916"/>
            <a:ext cx="4960443" cy="2790249"/>
          </a:xfrm>
          <a:prstGeom prst="rect">
            <a:avLst/>
          </a:prstGeom>
        </p:spPr>
      </p:pic>
      <p:sp>
        <p:nvSpPr>
          <p:cNvPr id="3" name="Content Placeholder 2">
            <a:extLst>
              <a:ext uri="{FF2B5EF4-FFF2-40B4-BE49-F238E27FC236}">
                <a16:creationId xmlns:a16="http://schemas.microsoft.com/office/drawing/2014/main" id="{E4DC5753-A00B-F84C-B1B9-F43083063EBD}"/>
              </a:ext>
            </a:extLst>
          </p:cNvPr>
          <p:cNvSpPr>
            <a:spLocks noGrp="1"/>
          </p:cNvSpPr>
          <p:nvPr>
            <p:ph idx="1"/>
          </p:nvPr>
        </p:nvSpPr>
        <p:spPr>
          <a:xfrm>
            <a:off x="6892299" y="2015734"/>
            <a:ext cx="4162555" cy="3450613"/>
          </a:xfrm>
        </p:spPr>
        <p:txBody>
          <a:bodyPr>
            <a:normAutofit/>
          </a:bodyPr>
          <a:lstStyle/>
          <a:p>
            <a:r>
              <a:rPr lang="en-GB" dirty="0"/>
              <a:t>Reflexive documentary is not about the relationship with the filmmaker and the subject, but rather the filmmaker and the audience</a:t>
            </a:r>
          </a:p>
          <a:p>
            <a:r>
              <a:rPr lang="en-US" dirty="0"/>
              <a:t>This mode uses specific information to guide the audience to a point of view, without much interpretation for them.</a:t>
            </a:r>
          </a:p>
          <a:p>
            <a:endParaRPr lang="en-US" dirty="0"/>
          </a:p>
        </p:txBody>
      </p:sp>
    </p:spTree>
    <p:extLst>
      <p:ext uri="{BB962C8B-B14F-4D97-AF65-F5344CB8AC3E}">
        <p14:creationId xmlns:p14="http://schemas.microsoft.com/office/powerpoint/2010/main" val="148091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C70BFDB-979D-4D01-8764-154458F98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45FCB5B7-E85D-4C9D-AE9B-2B04C20D7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75" name="Group 74">
            <a:extLst>
              <a:ext uri="{FF2B5EF4-FFF2-40B4-BE49-F238E27FC236}">
                <a16:creationId xmlns:a16="http://schemas.microsoft.com/office/drawing/2014/main" id="{4C48EA7D-6DFA-4BAB-B557-0D500356BE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632239" y="482171"/>
            <a:chExt cx="4074533" cy="5149101"/>
          </a:xfrm>
        </p:grpSpPr>
        <p:sp>
          <p:nvSpPr>
            <p:cNvPr id="76" name="Rectangle 75">
              <a:extLst>
                <a:ext uri="{FF2B5EF4-FFF2-40B4-BE49-F238E27FC236}">
                  <a16:creationId xmlns:a16="http://schemas.microsoft.com/office/drawing/2014/main" id="{0A792C74-3AEF-46D7-BB84-FE0A1C9FD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9"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3F01C4D-F010-44B1-B80D-DE6D0036F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8"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9" name="Rectangle 78">
            <a:extLst>
              <a:ext uri="{FF2B5EF4-FFF2-40B4-BE49-F238E27FC236}">
                <a16:creationId xmlns:a16="http://schemas.microsoft.com/office/drawing/2014/main" id="{66DEDBC9-7E02-4AC1-84C0-28900C560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77965"/>
            <a:ext cx="3124515"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5D8167BA-4647-4588-9EF8-AFA0496DC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AE2F1F99-EAF3-464F-82F0-832890F97CAA}"/>
              </a:ext>
            </a:extLst>
          </p:cNvPr>
          <p:cNvSpPr>
            <a:spLocks noGrp="1"/>
          </p:cNvSpPr>
          <p:nvPr>
            <p:ph type="title"/>
          </p:nvPr>
        </p:nvSpPr>
        <p:spPr>
          <a:xfrm>
            <a:off x="5188043" y="804520"/>
            <a:ext cx="5550355" cy="1049235"/>
          </a:xfrm>
        </p:spPr>
        <p:txBody>
          <a:bodyPr>
            <a:normAutofit/>
          </a:bodyPr>
          <a:lstStyle/>
          <a:p>
            <a:r>
              <a:rPr lang="en-US" dirty="0"/>
              <a:t>PERFORMATIVE</a:t>
            </a:r>
          </a:p>
        </p:txBody>
      </p:sp>
      <p:pic>
        <p:nvPicPr>
          <p:cNvPr id="1026" name="Picture 2" descr="Night and Fog (1956) - IMDb">
            <a:extLst>
              <a:ext uri="{FF2B5EF4-FFF2-40B4-BE49-F238E27FC236}">
                <a16:creationId xmlns:a16="http://schemas.microsoft.com/office/drawing/2014/main" id="{BA3736BF-7BED-EB45-B9C8-F2DF9AFF16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17331" y="1116345"/>
            <a:ext cx="2735316" cy="386617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4742D51-A8CE-484F-A97A-79F1A4DE74DE}"/>
              </a:ext>
            </a:extLst>
          </p:cNvPr>
          <p:cNvSpPr>
            <a:spLocks noGrp="1"/>
          </p:cNvSpPr>
          <p:nvPr>
            <p:ph idx="1"/>
          </p:nvPr>
        </p:nvSpPr>
        <p:spPr>
          <a:xfrm>
            <a:off x="5188043" y="2015732"/>
            <a:ext cx="5550355" cy="3450613"/>
          </a:xfrm>
        </p:spPr>
        <p:txBody>
          <a:bodyPr>
            <a:normAutofit/>
          </a:bodyPr>
          <a:lstStyle/>
          <a:p>
            <a:r>
              <a:rPr lang="en-GB" dirty="0"/>
              <a:t>Showing up in the 1980s along with the reflexive sub-genre, the performative documentary emphasizes truth as relative, </a:t>
            </a:r>
            <a:r>
              <a:rPr lang="en-GB" dirty="0" err="1"/>
              <a:t>favoring</a:t>
            </a:r>
            <a:r>
              <a:rPr lang="en-GB" dirty="0"/>
              <a:t> a personal take over the objective lens.</a:t>
            </a:r>
          </a:p>
          <a:p>
            <a:r>
              <a:rPr lang="en-GB" dirty="0"/>
              <a:t>Very often this takes the form of autobiography: highlighting the plight of social minorities and groups.</a:t>
            </a:r>
            <a:endParaRPr lang="en-US" dirty="0"/>
          </a:p>
        </p:txBody>
      </p:sp>
      <p:pic>
        <p:nvPicPr>
          <p:cNvPr id="83" name="Picture 82">
            <a:extLst>
              <a:ext uri="{FF2B5EF4-FFF2-40B4-BE49-F238E27FC236}">
                <a16:creationId xmlns:a16="http://schemas.microsoft.com/office/drawing/2014/main" id="{BAC44D98-B853-4420-8ED4-E3792706D4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85" name="Straight Connector 84">
            <a:extLst>
              <a:ext uri="{FF2B5EF4-FFF2-40B4-BE49-F238E27FC236}">
                <a16:creationId xmlns:a16="http://schemas.microsoft.com/office/drawing/2014/main" id="{46625410-A0A9-42B8-96F9-540C7C42CB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550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CEE0E-D220-9B42-8C69-B4C2DA7B588A}"/>
              </a:ext>
            </a:extLst>
          </p:cNvPr>
          <p:cNvSpPr>
            <a:spLocks noGrp="1"/>
          </p:cNvSpPr>
          <p:nvPr>
            <p:ph type="title"/>
          </p:nvPr>
        </p:nvSpPr>
        <p:spPr/>
        <p:txBody>
          <a:bodyPr/>
          <a:lstStyle/>
          <a:p>
            <a:r>
              <a:rPr lang="en-US" dirty="0"/>
              <a:t>AZ of </a:t>
            </a:r>
            <a:r>
              <a:rPr lang="en-US" dirty="0" err="1"/>
              <a:t>ni</a:t>
            </a:r>
            <a:endParaRPr lang="en-US" dirty="0"/>
          </a:p>
        </p:txBody>
      </p:sp>
      <p:pic>
        <p:nvPicPr>
          <p:cNvPr id="4" name="Online Media 3" descr="Short Film: A-Z of Northern Ireland - BBC">
            <a:hlinkClick r:id="" action="ppaction://media"/>
            <a:extLst>
              <a:ext uri="{FF2B5EF4-FFF2-40B4-BE49-F238E27FC236}">
                <a16:creationId xmlns:a16="http://schemas.microsoft.com/office/drawing/2014/main" id="{6A2BAEF2-248E-854F-BD10-5097B81A277E}"/>
              </a:ext>
            </a:extLst>
          </p:cNvPr>
          <p:cNvPicPr>
            <a:picLocks noGrp="1" noRot="1" noChangeAspect="1"/>
          </p:cNvPicPr>
          <p:nvPr>
            <p:ph idx="1"/>
            <a:videoFile r:link="rId1"/>
          </p:nvPr>
        </p:nvPicPr>
        <p:blipFill>
          <a:blip r:embed="rId3"/>
          <a:stretch>
            <a:fillRect/>
          </a:stretch>
        </p:blipFill>
        <p:spPr>
          <a:xfrm>
            <a:off x="3186113" y="2016125"/>
            <a:ext cx="6132512" cy="3449638"/>
          </a:xfrm>
          <a:prstGeom prst="rect">
            <a:avLst/>
          </a:prstGeom>
        </p:spPr>
      </p:pic>
    </p:spTree>
    <p:extLst>
      <p:ext uri="{BB962C8B-B14F-4D97-AF65-F5344CB8AC3E}">
        <p14:creationId xmlns:p14="http://schemas.microsoft.com/office/powerpoint/2010/main" val="264117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0</TotalTime>
  <Words>325</Words>
  <Application>Microsoft Macintosh PowerPoint</Application>
  <PresentationFormat>Widescreen</PresentationFormat>
  <Paragraphs>34</Paragraphs>
  <Slides>9</Slides>
  <Notes>0</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Gill Sans MT</vt:lpstr>
      <vt:lpstr>Gallery</vt:lpstr>
      <vt:lpstr>Documentary</vt:lpstr>
      <vt:lpstr>Nichols’ Introduction to Documentary</vt:lpstr>
      <vt:lpstr>POetic</vt:lpstr>
      <vt:lpstr>Expository</vt:lpstr>
      <vt:lpstr>Observational</vt:lpstr>
      <vt:lpstr>participatory</vt:lpstr>
      <vt:lpstr>Reflexive</vt:lpstr>
      <vt:lpstr>PERFORMATIVE</vt:lpstr>
      <vt:lpstr>AZ of 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Documentary</dc:title>
  <dc:creator>Karl Falconer</dc:creator>
  <cp:lastModifiedBy>Karl Falconer</cp:lastModifiedBy>
  <cp:revision>1</cp:revision>
  <dcterms:created xsi:type="dcterms:W3CDTF">2020-10-20T09:29:27Z</dcterms:created>
  <dcterms:modified xsi:type="dcterms:W3CDTF">2020-10-20T09:29:32Z</dcterms:modified>
</cp:coreProperties>
</file>