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84" r:id="rId1"/>
  </p:sldMasterIdLst>
  <p:sldIdLst>
    <p:sldId id="256" r:id="rId2"/>
    <p:sldId id="257" r:id="rId3"/>
    <p:sldId id="265" r:id="rId4"/>
    <p:sldId id="266" r:id="rId5"/>
    <p:sldId id="258" r:id="rId6"/>
    <p:sldId id="259" r:id="rId7"/>
    <p:sldId id="260" r:id="rId8"/>
    <p:sldId id="261" r:id="rId9"/>
    <p:sldId id="267" r:id="rId10"/>
    <p:sldId id="268" r:id="rId11"/>
    <p:sldId id="269" r:id="rId12"/>
    <p:sldId id="262" r:id="rId13"/>
    <p:sldId id="263" r:id="rId14"/>
    <p:sldId id="26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10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smtClean="0"/>
              <a:pPr/>
              <a:t>11/9/2020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016668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802190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smtClean="0"/>
              <a:pPr/>
              <a:t>11/9/2020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310421878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419048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71604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199996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331879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11/9/2020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44009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11/9/2020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83695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942928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84559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smtClean="0"/>
              <a:pPr/>
              <a:t>11/9/2020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23354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bc.co.uk/programmes/p06mfk49" TargetMode="External"/><Relationship Id="rId2" Type="http://schemas.openxmlformats.org/officeDocument/2006/relationships/hyperlink" Target="https://www.youtube.com/watch?v=mszhESGvE_c"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7xHNqG54B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premiumbeat.com/blog/how-to-shoot-professional-interviews/"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GrsJDy8VjZk" TargetMode="External"/><Relationship Id="rId2" Type="http://schemas.openxmlformats.org/officeDocument/2006/relationships/hyperlink" Target="https://www.youtube.com/watch?v=bAb8KIhgVAI" TargetMode="External"/><Relationship Id="rId1" Type="http://schemas.openxmlformats.org/officeDocument/2006/relationships/slideLayout" Target="../slideLayouts/slideLayout2.xml"/><Relationship Id="rId5" Type="http://schemas.openxmlformats.org/officeDocument/2006/relationships/hyperlink" Target="https://www.youtube.com/watch?v=eEjULW0_fMI" TargetMode="External"/><Relationship Id="rId4" Type="http://schemas.openxmlformats.org/officeDocument/2006/relationships/hyperlink" Target="https://www.youtube.com/watch?v=jjC3ycS_2j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OBJECTIVITY + FAIRNESS</a:t>
            </a:r>
            <a:endParaRPr lang="en-GB" dirty="0"/>
          </a:p>
        </p:txBody>
      </p:sp>
      <p:sp>
        <p:nvSpPr>
          <p:cNvPr id="3" name="Subtitle 2"/>
          <p:cNvSpPr>
            <a:spLocks noGrp="1"/>
          </p:cNvSpPr>
          <p:nvPr>
            <p:ph type="subTitle" idx="1"/>
          </p:nvPr>
        </p:nvSpPr>
        <p:spPr/>
        <p:txBody>
          <a:bodyPr/>
          <a:lstStyle/>
          <a:p>
            <a:r>
              <a:rPr lang="en-GB" dirty="0" smtClean="0"/>
              <a:t>Bias and Agenda</a:t>
            </a:r>
            <a:endParaRPr lang="en-GB" dirty="0"/>
          </a:p>
        </p:txBody>
      </p:sp>
    </p:spTree>
    <p:extLst>
      <p:ext uri="{BB962C8B-B14F-4D97-AF65-F5344CB8AC3E}">
        <p14:creationId xmlns:p14="http://schemas.microsoft.com/office/powerpoint/2010/main" val="454469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Objectivity and Fairness</a:t>
            </a:r>
            <a:endParaRPr lang="en-GB" dirty="0"/>
          </a:p>
        </p:txBody>
      </p:sp>
      <p:sp>
        <p:nvSpPr>
          <p:cNvPr id="3" name="Content Placeholder 2"/>
          <p:cNvSpPr>
            <a:spLocks noGrp="1"/>
          </p:cNvSpPr>
          <p:nvPr>
            <p:ph idx="1"/>
          </p:nvPr>
        </p:nvSpPr>
        <p:spPr>
          <a:xfrm>
            <a:off x="1181100" y="1761579"/>
            <a:ext cx="3644900" cy="3581400"/>
          </a:xfrm>
        </p:spPr>
        <p:txBody>
          <a:bodyPr>
            <a:normAutofit/>
          </a:bodyPr>
          <a:lstStyle/>
          <a:p>
            <a:r>
              <a:rPr lang="en-GB" dirty="0"/>
              <a:t>Benefits Street: </a:t>
            </a:r>
            <a:r>
              <a:rPr lang="en-GB" dirty="0">
                <a:hlinkClick r:id="rId2"/>
              </a:rPr>
              <a:t>https://</a:t>
            </a:r>
            <a:r>
              <a:rPr lang="en-GB" dirty="0" smtClean="0">
                <a:hlinkClick r:id="rId2"/>
              </a:rPr>
              <a:t>www.youtube.com/watch?v=mszhESGvE_c</a:t>
            </a:r>
            <a:r>
              <a:rPr lang="en-GB" dirty="0" smtClean="0"/>
              <a:t> </a:t>
            </a:r>
            <a:endParaRPr lang="en-GB" dirty="0"/>
          </a:p>
          <a:p>
            <a:r>
              <a:rPr lang="en-GB" dirty="0" smtClean="0"/>
              <a:t>Drowning in Plastic: </a:t>
            </a:r>
            <a:r>
              <a:rPr lang="en-GB" dirty="0" smtClean="0">
                <a:hlinkClick r:id="rId3"/>
              </a:rPr>
              <a:t>https</a:t>
            </a:r>
            <a:r>
              <a:rPr lang="en-GB" dirty="0">
                <a:hlinkClick r:id="rId3"/>
              </a:rPr>
              <a:t>://</a:t>
            </a:r>
            <a:r>
              <a:rPr lang="en-GB" dirty="0" smtClean="0">
                <a:hlinkClick r:id="rId3"/>
              </a:rPr>
              <a:t>www.bbc.co.uk/programmes/p06mfk49</a:t>
            </a:r>
            <a:r>
              <a:rPr lang="en-GB" dirty="0" smtClean="0"/>
              <a:t> </a:t>
            </a:r>
            <a:endParaRPr lang="en-GB" dirty="0"/>
          </a:p>
        </p:txBody>
      </p:sp>
      <p:pic>
        <p:nvPicPr>
          <p:cNvPr id="4" name="Picture 2" descr="Documentary series Benefits Street set to return, Birmingham MP says C4  should help fix area - Press Gazet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0" y="1597867"/>
            <a:ext cx="5956300" cy="3908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48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Interview Technique</a:t>
            </a:r>
            <a:endParaRPr lang="en-GB" dirty="0"/>
          </a:p>
        </p:txBody>
      </p:sp>
      <p:sp>
        <p:nvSpPr>
          <p:cNvPr id="3" name="Subtitle 2"/>
          <p:cNvSpPr>
            <a:spLocks noGrp="1"/>
          </p:cNvSpPr>
          <p:nvPr>
            <p:ph type="subTitle" idx="1"/>
          </p:nvPr>
        </p:nvSpPr>
        <p:spPr/>
        <p:txBody>
          <a:bodyPr/>
          <a:lstStyle/>
          <a:p>
            <a:r>
              <a:rPr lang="en-GB" dirty="0" smtClean="0"/>
              <a:t>Creating your documentary</a:t>
            </a:r>
            <a:endParaRPr lang="en-GB" dirty="0"/>
          </a:p>
        </p:txBody>
      </p:sp>
    </p:spTree>
    <p:extLst>
      <p:ext uri="{BB962C8B-B14F-4D97-AF65-F5344CB8AC3E}">
        <p14:creationId xmlns:p14="http://schemas.microsoft.com/office/powerpoint/2010/main" val="1501174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Interview</a:t>
            </a:r>
            <a:endParaRPr lang="en-GB" dirty="0"/>
          </a:p>
        </p:txBody>
      </p:sp>
      <p:sp>
        <p:nvSpPr>
          <p:cNvPr id="3" name="Content Placeholder 2"/>
          <p:cNvSpPr>
            <a:spLocks noGrp="1"/>
          </p:cNvSpPr>
          <p:nvPr>
            <p:ph idx="1"/>
          </p:nvPr>
        </p:nvSpPr>
        <p:spPr>
          <a:xfrm>
            <a:off x="1181100" y="1761579"/>
            <a:ext cx="3644900" cy="3581400"/>
          </a:xfrm>
        </p:spPr>
        <p:txBody>
          <a:bodyPr>
            <a:normAutofit fontScale="92500" lnSpcReduction="10000"/>
          </a:bodyPr>
          <a:lstStyle/>
          <a:p>
            <a:r>
              <a:rPr lang="en-GB" dirty="0" smtClean="0"/>
              <a:t>The heart of the documentary</a:t>
            </a:r>
          </a:p>
          <a:p>
            <a:r>
              <a:rPr lang="en-GB" dirty="0" smtClean="0"/>
              <a:t>Use this to inform everything else</a:t>
            </a:r>
          </a:p>
          <a:p>
            <a:r>
              <a:rPr lang="en-GB" dirty="0" smtClean="0"/>
              <a:t>Looks easy – definitely isn’t! </a:t>
            </a:r>
          </a:p>
          <a:p>
            <a:r>
              <a:rPr lang="en-GB" dirty="0"/>
              <a:t>Filming an interview is more than just filming someone answering questions. It requires a good interviewer, who understands the social aspects of interviewing and can make the interviewee feel at ease.</a:t>
            </a:r>
          </a:p>
          <a:p>
            <a:pPr marL="0" indent="0">
              <a:buNone/>
            </a:pPr>
            <a:endParaRPr lang="en-GB" dirty="0"/>
          </a:p>
        </p:txBody>
      </p:sp>
      <p:pic>
        <p:nvPicPr>
          <p:cNvPr id="1026" name="Picture 2" descr="How to Use a Third Camera on Interview Shoo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8099" y="1567358"/>
            <a:ext cx="6797675" cy="3969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457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8 Easy Rules To Enhance Your Interview Lighting | CineD"/>
          <p:cNvPicPr>
            <a:picLocks noChangeAspect="1" noChangeArrowheads="1"/>
          </p:cNvPicPr>
          <p:nvPr/>
        </p:nvPicPr>
        <p:blipFill rotWithShape="1">
          <a:blip r:embed="rId2">
            <a:extLst>
              <a:ext uri="{28A0092B-C50C-407E-A947-70E740481C1C}">
                <a14:useLocalDpi xmlns:a14="http://schemas.microsoft.com/office/drawing/2010/main" val="0"/>
              </a:ext>
            </a:extLst>
          </a:blip>
          <a:srcRect b="13131"/>
          <a:stretch/>
        </p:blipFill>
        <p:spPr bwMode="auto">
          <a:xfrm>
            <a:off x="712681" y="0"/>
            <a:ext cx="11479319" cy="57531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solidFill>
                  <a:schemeClr val="bg1"/>
                </a:solidFill>
              </a:rPr>
              <a:t>What makes a good interview?</a:t>
            </a:r>
            <a:endParaRPr lang="en-GB" dirty="0">
              <a:solidFill>
                <a:schemeClr val="bg1"/>
              </a:solidFill>
            </a:endParaRPr>
          </a:p>
        </p:txBody>
      </p:sp>
      <p:sp>
        <p:nvSpPr>
          <p:cNvPr id="3" name="Content Placeholder 2"/>
          <p:cNvSpPr>
            <a:spLocks noGrp="1"/>
          </p:cNvSpPr>
          <p:nvPr>
            <p:ph idx="1"/>
          </p:nvPr>
        </p:nvSpPr>
        <p:spPr>
          <a:xfrm>
            <a:off x="1473200" y="5727700"/>
            <a:ext cx="9601200" cy="3581400"/>
          </a:xfrm>
        </p:spPr>
        <p:txBody>
          <a:bodyPr/>
          <a:lstStyle/>
          <a:p>
            <a:r>
              <a:rPr lang="en-GB" dirty="0" smtClean="0"/>
              <a:t>In pairs, discuss what you think makes a good interview. An interview is just a person talking, so what are the features that make some interviews really exciting to listen to? </a:t>
            </a:r>
          </a:p>
        </p:txBody>
      </p:sp>
    </p:spTree>
    <p:extLst>
      <p:ext uri="{BB962C8B-B14F-4D97-AF65-F5344CB8AC3E}">
        <p14:creationId xmlns:p14="http://schemas.microsoft.com/office/powerpoint/2010/main" val="3521762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Interviewee</a:t>
            </a:r>
            <a:endParaRPr lang="en-GB" dirty="0"/>
          </a:p>
        </p:txBody>
      </p:sp>
      <p:sp>
        <p:nvSpPr>
          <p:cNvPr id="4" name="Content Placeholder 3"/>
          <p:cNvSpPr>
            <a:spLocks noGrp="1"/>
          </p:cNvSpPr>
          <p:nvPr>
            <p:ph idx="1"/>
          </p:nvPr>
        </p:nvSpPr>
        <p:spPr>
          <a:xfrm>
            <a:off x="1371600" y="2286000"/>
            <a:ext cx="4546600" cy="3581400"/>
          </a:xfrm>
        </p:spPr>
        <p:txBody>
          <a:bodyPr>
            <a:normAutofit lnSpcReduction="10000"/>
          </a:bodyPr>
          <a:lstStyle/>
          <a:p>
            <a:r>
              <a:rPr lang="en-GB" dirty="0"/>
              <a:t>First find a suitable Interviewee. The best interviewees are passionate and articulate when they speak. If you get bored listening to someone, chances are the audience for you film will be bored too!</a:t>
            </a:r>
          </a:p>
          <a:p>
            <a:r>
              <a:rPr lang="en-GB" dirty="0"/>
              <a:t>If it’s possible to do so, have the Interviewee sign an </a:t>
            </a:r>
            <a:r>
              <a:rPr lang="en-GB" i="1" dirty="0"/>
              <a:t>Appearance Release</a:t>
            </a:r>
            <a:r>
              <a:rPr lang="en-GB" dirty="0"/>
              <a:t> before you begin filming. If it’s not possible, do it after the interview. An </a:t>
            </a:r>
            <a:r>
              <a:rPr lang="en-GB" i="1" dirty="0"/>
              <a:t>Appearance Release</a:t>
            </a:r>
            <a:r>
              <a:rPr lang="en-GB" dirty="0"/>
              <a:t> gives you permission to use the footage you shoot</a:t>
            </a:r>
            <a:r>
              <a:rPr lang="en-GB" dirty="0" smtClean="0"/>
              <a:t>.</a:t>
            </a:r>
            <a:endParaRPr lang="en-GB" dirty="0"/>
          </a:p>
        </p:txBody>
      </p:sp>
      <p:pic>
        <p:nvPicPr>
          <p:cNvPr id="3074" name="Picture 2" descr="Potentially nice wide angle interview setup/establishing shot. Chad Lawson  - Bach Interpreted / 201… | Interview style, Documentary filmmaking,  Interview techniqu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0133" y="2032000"/>
            <a:ext cx="5621867"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07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Questions</a:t>
            </a:r>
            <a:endParaRPr lang="en-GB" dirty="0"/>
          </a:p>
        </p:txBody>
      </p:sp>
      <p:sp>
        <p:nvSpPr>
          <p:cNvPr id="3" name="Content Placeholder 2"/>
          <p:cNvSpPr>
            <a:spLocks noGrp="1"/>
          </p:cNvSpPr>
          <p:nvPr>
            <p:ph idx="1"/>
          </p:nvPr>
        </p:nvSpPr>
        <p:spPr/>
        <p:txBody>
          <a:bodyPr/>
          <a:lstStyle/>
          <a:p>
            <a:r>
              <a:rPr lang="en-GB" dirty="0"/>
              <a:t>Generate a list of questions to ask. What information do you want viewers to learn from the person you have chosen? Try to think of open-ended questions rather than ones that produce yes or no answers.</a:t>
            </a:r>
          </a:p>
        </p:txBody>
      </p:sp>
      <p:pic>
        <p:nvPicPr>
          <p:cNvPr id="4098" name="Picture 2" descr="How to Setup A Podcast Interview - Inspirationfe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060700"/>
            <a:ext cx="5124450"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578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Location</a:t>
            </a:r>
            <a:endParaRPr lang="en-GB" dirty="0"/>
          </a:p>
        </p:txBody>
      </p:sp>
      <p:sp>
        <p:nvSpPr>
          <p:cNvPr id="3" name="Content Placeholder 2"/>
          <p:cNvSpPr>
            <a:spLocks noGrp="1"/>
          </p:cNvSpPr>
          <p:nvPr>
            <p:ph idx="1"/>
          </p:nvPr>
        </p:nvSpPr>
        <p:spPr>
          <a:xfrm>
            <a:off x="1371600" y="2286000"/>
            <a:ext cx="4114800" cy="3581400"/>
          </a:xfrm>
        </p:spPr>
        <p:txBody>
          <a:bodyPr/>
          <a:lstStyle/>
          <a:p>
            <a:r>
              <a:rPr lang="en-GB" dirty="0"/>
              <a:t>Think about where you will conduct the interview. How can the background communicate additional information about the person you are interviewing? Also take into account the proper lighting and sound that the place will allow.</a:t>
            </a:r>
          </a:p>
          <a:p>
            <a:r>
              <a:rPr lang="en-GB" dirty="0"/>
              <a:t>Arrange to film your subject in the place you have chosen to conduct the interview</a:t>
            </a:r>
            <a:r>
              <a:rPr lang="en-GB" dirty="0" smtClean="0"/>
              <a:t>.</a:t>
            </a:r>
            <a:endParaRPr lang="en-GB" dirty="0"/>
          </a:p>
        </p:txBody>
      </p:sp>
      <p:pic>
        <p:nvPicPr>
          <p:cNvPr id="5122" name="Picture 2" descr="Talking Heads Video Production - Interview Video Specialis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3467" y="1016000"/>
            <a:ext cx="6468533" cy="485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264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Setup</a:t>
            </a:r>
            <a:endParaRPr lang="en-GB" dirty="0"/>
          </a:p>
        </p:txBody>
      </p:sp>
      <p:sp>
        <p:nvSpPr>
          <p:cNvPr id="3" name="Content Placeholder 2"/>
          <p:cNvSpPr>
            <a:spLocks noGrp="1"/>
          </p:cNvSpPr>
          <p:nvPr>
            <p:ph idx="1"/>
          </p:nvPr>
        </p:nvSpPr>
        <p:spPr>
          <a:xfrm>
            <a:off x="1371600" y="2286000"/>
            <a:ext cx="4114800" cy="3581400"/>
          </a:xfrm>
        </p:spPr>
        <p:txBody>
          <a:bodyPr/>
          <a:lstStyle/>
          <a:p>
            <a:r>
              <a:rPr lang="en-GB" dirty="0"/>
              <a:t>Video: </a:t>
            </a:r>
            <a:r>
              <a:rPr lang="en-GB" dirty="0">
                <a:hlinkClick r:id="rId2"/>
              </a:rPr>
              <a:t>https://</a:t>
            </a:r>
            <a:r>
              <a:rPr lang="en-GB" dirty="0" smtClean="0">
                <a:hlinkClick r:id="rId2"/>
              </a:rPr>
              <a:t>www.youtube.com/watch?v=7xHNqG54Bpg</a:t>
            </a:r>
            <a:r>
              <a:rPr lang="en-GB" dirty="0" smtClean="0"/>
              <a:t> </a:t>
            </a:r>
            <a:endParaRPr lang="en-GB" dirty="0"/>
          </a:p>
        </p:txBody>
      </p:sp>
      <p:pic>
        <p:nvPicPr>
          <p:cNvPr id="1026" name="Picture 2" descr="Interview Setup | Studio setup, Video studio, Video backdro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0075" y="1303337"/>
            <a:ext cx="6191250" cy="412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295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Hearing It</a:t>
            </a:r>
            <a:endParaRPr lang="en-GB" dirty="0"/>
          </a:p>
        </p:txBody>
      </p:sp>
      <p:sp>
        <p:nvSpPr>
          <p:cNvPr id="3" name="Content Placeholder 2"/>
          <p:cNvSpPr>
            <a:spLocks noGrp="1"/>
          </p:cNvSpPr>
          <p:nvPr>
            <p:ph idx="1"/>
          </p:nvPr>
        </p:nvSpPr>
        <p:spPr>
          <a:xfrm>
            <a:off x="1371600" y="2286000"/>
            <a:ext cx="4114800" cy="3581400"/>
          </a:xfrm>
        </p:spPr>
        <p:txBody>
          <a:bodyPr/>
          <a:lstStyle/>
          <a:p>
            <a:r>
              <a:rPr lang="en-GB" dirty="0" smtClean="0"/>
              <a:t>Don’t forget about sound</a:t>
            </a:r>
          </a:p>
          <a:p>
            <a:r>
              <a:rPr lang="en-GB" dirty="0" smtClean="0"/>
              <a:t>Always use a shotgun – use a </a:t>
            </a:r>
            <a:r>
              <a:rPr lang="en-GB" dirty="0" err="1" smtClean="0"/>
              <a:t>lav</a:t>
            </a:r>
            <a:r>
              <a:rPr lang="en-GB" dirty="0" smtClean="0"/>
              <a:t> mic as a backup</a:t>
            </a:r>
          </a:p>
          <a:p>
            <a:r>
              <a:rPr lang="en-GB" dirty="0" smtClean="0"/>
              <a:t>What are you recording into?</a:t>
            </a:r>
          </a:p>
          <a:p>
            <a:r>
              <a:rPr lang="en-GB" dirty="0" smtClean="0"/>
              <a:t>Remember your sync points</a:t>
            </a:r>
          </a:p>
          <a:p>
            <a:r>
              <a:rPr lang="en-GB" dirty="0" smtClean="0"/>
              <a:t>Don’t be inappropriate!</a:t>
            </a:r>
          </a:p>
          <a:p>
            <a:r>
              <a:rPr lang="en-GB" dirty="0" smtClean="0"/>
              <a:t>Remember to press record: and to stop…</a:t>
            </a:r>
            <a:endParaRPr lang="en-GB" dirty="0"/>
          </a:p>
        </p:txBody>
      </p:sp>
      <p:pic>
        <p:nvPicPr>
          <p:cNvPr id="2050" name="Picture 2" descr="BTS Stillmotion Microphone Positio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5475" y="1325562"/>
            <a:ext cx="6096000" cy="40671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51000" y="5867400"/>
            <a:ext cx="6096000" cy="646331"/>
          </a:xfrm>
          <a:prstGeom prst="rect">
            <a:avLst/>
          </a:prstGeom>
        </p:spPr>
        <p:txBody>
          <a:bodyPr>
            <a:spAutoFit/>
          </a:bodyPr>
          <a:lstStyle/>
          <a:p>
            <a:r>
              <a:rPr lang="en-GB" dirty="0">
                <a:hlinkClick r:id="rId3"/>
              </a:rPr>
              <a:t>https://www.premiumbeat.com/blog/how-to-shoot-professional-interviews</a:t>
            </a:r>
            <a:r>
              <a:rPr lang="en-GB" dirty="0" smtClean="0">
                <a:hlinkClick r:id="rId3"/>
              </a:rPr>
              <a:t>/</a:t>
            </a:r>
            <a:r>
              <a:rPr lang="en-GB" dirty="0" smtClean="0"/>
              <a:t> </a:t>
            </a:r>
            <a:endParaRPr lang="en-GB" dirty="0"/>
          </a:p>
        </p:txBody>
      </p:sp>
    </p:spTree>
    <p:extLst>
      <p:ext uri="{BB962C8B-B14F-4D97-AF65-F5344CB8AC3E}">
        <p14:creationId xmlns:p14="http://schemas.microsoft.com/office/powerpoint/2010/main" val="1264886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We Asked the Pros: How to Run Your Podcast on Zo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 y="0"/>
            <a:ext cx="11493500" cy="66077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solidFill>
                  <a:schemeClr val="bg1"/>
                </a:solidFill>
              </a:rPr>
              <a:t>To Zoom?</a:t>
            </a:r>
            <a:endParaRPr lang="en-GB" dirty="0">
              <a:solidFill>
                <a:schemeClr val="bg1"/>
              </a:solidFill>
            </a:endParaRPr>
          </a:p>
        </p:txBody>
      </p:sp>
      <p:sp>
        <p:nvSpPr>
          <p:cNvPr id="3" name="Content Placeholder 2"/>
          <p:cNvSpPr>
            <a:spLocks noGrp="1"/>
          </p:cNvSpPr>
          <p:nvPr>
            <p:ph idx="1"/>
          </p:nvPr>
        </p:nvSpPr>
        <p:spPr>
          <a:xfrm>
            <a:off x="1473200" y="5727700"/>
            <a:ext cx="7162800" cy="457200"/>
          </a:xfrm>
        </p:spPr>
        <p:txBody>
          <a:bodyPr/>
          <a:lstStyle/>
          <a:p>
            <a:r>
              <a:rPr lang="en-GB" dirty="0" smtClean="0">
                <a:solidFill>
                  <a:schemeClr val="bg1"/>
                </a:solidFill>
              </a:rPr>
              <a:t>Zoom – record audio on your side, backup with Voice Notes!</a:t>
            </a:r>
            <a:endParaRPr lang="en-GB" dirty="0" smtClean="0">
              <a:solidFill>
                <a:schemeClr val="bg1"/>
              </a:solidFill>
            </a:endParaRPr>
          </a:p>
        </p:txBody>
      </p:sp>
    </p:spTree>
    <p:extLst>
      <p:ext uri="{BB962C8B-B14F-4D97-AF65-F5344CB8AC3E}">
        <p14:creationId xmlns:p14="http://schemas.microsoft.com/office/powerpoint/2010/main" val="3138544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Guidance for the Interviewer</a:t>
            </a:r>
            <a:endParaRPr lang="en-GB" dirty="0"/>
          </a:p>
        </p:txBody>
      </p:sp>
      <p:sp>
        <p:nvSpPr>
          <p:cNvPr id="6" name="Rectangle 3"/>
          <p:cNvSpPr>
            <a:spLocks noGrp="1" noChangeArrowheads="1"/>
          </p:cNvSpPr>
          <p:nvPr>
            <p:ph idx="1"/>
          </p:nvPr>
        </p:nvSpPr>
        <p:spPr bwMode="auto">
          <a:xfrm>
            <a:off x="1054100" y="1673169"/>
            <a:ext cx="11020966" cy="4807064"/>
          </a:xfrm>
          <a:prstGeom prst="rect">
            <a:avLst/>
          </a:prstGeom>
          <a:noFill/>
          <a:ln>
            <a:noFill/>
          </a:ln>
          <a:effectLst/>
        </p:spPr>
        <p:txBody>
          <a:bodyPr vert="horz" wrap="none" lIns="91440" tIns="0" rIns="91440" bIns="66654" numCol="1" anchor="ctr" anchorCtr="0" compatLnSpc="1">
            <a:prstTxWarp prst="textNoShape">
              <a:avLst/>
            </a:prstTxWarp>
            <a:spAutoFit/>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212121"/>
                </a:solidFill>
                <a:effectLst/>
                <a:latin typeface="Helvetica Neue"/>
              </a:rPr>
              <a:t>B</a:t>
            </a:r>
            <a:r>
              <a:rPr kumimoji="0" lang="en-US" altLang="en-US" sz="1400" b="0" i="0" u="none" strike="noStrike" cap="none" normalizeH="0" baseline="0" dirty="0" smtClean="0" bmk="">
                <a:ln>
                  <a:noFill/>
                </a:ln>
                <a:solidFill>
                  <a:srgbClr val="212121"/>
                </a:solidFill>
                <a:effectLst/>
                <a:latin typeface="Helvetica Neue"/>
              </a:rPr>
              <a:t>egin the interview. Feel free to use your list as a guide for the questions. Here are some pointers:</a:t>
            </a:r>
            <a:endParaRPr kumimoji="0" lang="en-US" altLang="en-US" sz="1400" b="0" i="0" u="none" strike="noStrike" cap="none" normalizeH="0" baseline="0" dirty="0" smtClean="0" bmk="">
              <a:ln>
                <a:noFill/>
              </a:ln>
              <a:solidFill>
                <a:schemeClr val="tx1"/>
              </a:solidFill>
              <a:effectLst/>
            </a:endParaRP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Are you comfortable and sitting at the same level as your subject?</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Can you hear the subject?</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Are you showing respect?</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Are you asking clear, short questions?</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Are you asking leading questions - does your question suggest an answer that is more than “yes, no, or I don’t know”? </a:t>
            </a:r>
            <a:br>
              <a:rPr kumimoji="0" lang="en-US" altLang="en-US" sz="1400" b="0" i="0" u="none" strike="noStrike" cap="none" normalizeH="0" baseline="0" dirty="0" smtClean="0" bmk="">
                <a:ln>
                  <a:noFill/>
                </a:ln>
                <a:solidFill>
                  <a:srgbClr val="212121"/>
                </a:solidFill>
                <a:effectLst/>
                <a:latin typeface="Helvetica Neue"/>
              </a:rPr>
            </a:br>
            <a:r>
              <a:rPr kumimoji="0" lang="en-US" altLang="en-US" sz="1400" b="0" i="0" u="none" strike="noStrike" cap="none" normalizeH="0" baseline="0" dirty="0" smtClean="0" bmk="">
                <a:ln>
                  <a:noFill/>
                </a:ln>
                <a:solidFill>
                  <a:srgbClr val="212121"/>
                </a:solidFill>
                <a:effectLst/>
                <a:latin typeface="Helvetica Neue"/>
              </a:rPr>
              <a:t>Never ask questions that produce “yes or no” answers. Instead ask open-ended questions.</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Remind the Interviewee to speak in full sentences. Ask the Interviewee to repeat him/herself if necessary.</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Do not speak over the end of the Interviewee’s answer. Similarly, tell the Interviewee not to begin talking until you are </a:t>
            </a:r>
            <a:br>
              <a:rPr kumimoji="0" lang="en-US" altLang="en-US" sz="1400" b="0" i="0" u="none" strike="noStrike" cap="none" normalizeH="0" baseline="0" dirty="0" smtClean="0" bmk="">
                <a:ln>
                  <a:noFill/>
                </a:ln>
                <a:solidFill>
                  <a:srgbClr val="212121"/>
                </a:solidFill>
                <a:effectLst/>
                <a:latin typeface="Helvetica Neue"/>
              </a:rPr>
            </a:br>
            <a:r>
              <a:rPr kumimoji="0" lang="en-US" altLang="en-US" sz="1400" b="0" i="0" u="none" strike="noStrike" cap="none" normalizeH="0" baseline="0" dirty="0" smtClean="0" bmk="">
                <a:ln>
                  <a:noFill/>
                </a:ln>
                <a:solidFill>
                  <a:srgbClr val="212121"/>
                </a:solidFill>
                <a:effectLst/>
                <a:latin typeface="Helvetica Neue"/>
              </a:rPr>
              <a:t>done asking your question.</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Are you listening to what your subject is saying, and asking good follow-up questions based on the answers they have just given?</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Are you allowing enough time for the person to answer?</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Try to be silent in your acknowledgement while your subject is responding, by nodding or smiling, </a:t>
            </a:r>
            <a:br>
              <a:rPr kumimoji="0" lang="en-US" altLang="en-US" sz="1400" b="0" i="0" u="none" strike="noStrike" cap="none" normalizeH="0" baseline="0" dirty="0" smtClean="0" bmk="">
                <a:ln>
                  <a:noFill/>
                </a:ln>
                <a:solidFill>
                  <a:srgbClr val="212121"/>
                </a:solidFill>
                <a:effectLst/>
                <a:latin typeface="Helvetica Neue"/>
              </a:rPr>
            </a:br>
            <a:r>
              <a:rPr kumimoji="0" lang="en-US" altLang="en-US" sz="1400" b="0" i="0" u="none" strike="noStrike" cap="none" normalizeH="0" baseline="0" dirty="0" smtClean="0" bmk="">
                <a:ln>
                  <a:noFill/>
                </a:ln>
                <a:solidFill>
                  <a:srgbClr val="212121"/>
                </a:solidFill>
                <a:effectLst/>
                <a:latin typeface="Helvetica Neue"/>
              </a:rPr>
              <a:t>so that your voice doesn’t get recorded over the answer (don’t say “yes” or “uh-huh”).</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Is the interview flowing well, or does it jump from one subject to another without purpose?</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How does it sound? It may be worth doing a sound check before recording too much. </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Does it look as if your subject is enjoying the interview?</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Are you relaxed and maintaining eye contact? Maintain eye contact with the Interviewee at all times. </a:t>
            </a:r>
            <a:br>
              <a:rPr kumimoji="0" lang="en-US" altLang="en-US" sz="1400" b="0" i="0" u="none" strike="noStrike" cap="none" normalizeH="0" baseline="0" dirty="0" smtClean="0" bmk="">
                <a:ln>
                  <a:noFill/>
                </a:ln>
                <a:solidFill>
                  <a:srgbClr val="212121"/>
                </a:solidFill>
                <a:effectLst/>
                <a:latin typeface="Helvetica Neue"/>
              </a:rPr>
            </a:br>
            <a:r>
              <a:rPr kumimoji="0" lang="en-US" altLang="en-US" sz="1400" b="0" i="0" u="none" strike="noStrike" cap="none" normalizeH="0" baseline="0" dirty="0" smtClean="0" bmk="">
                <a:ln>
                  <a:noFill/>
                </a:ln>
                <a:solidFill>
                  <a:srgbClr val="212121"/>
                </a:solidFill>
                <a:effectLst/>
                <a:latin typeface="Helvetica Neue"/>
              </a:rPr>
              <a:t>This will prevent them from looking into the camera and keep them looking in the proper direction.</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Is your body language appropriate?</a:t>
            </a:r>
          </a:p>
          <a:p>
            <a:pPr marL="530352" lvl="1" indent="0" eaLnBrk="0" fontAlgn="t" hangingPunct="0">
              <a:lnSpc>
                <a:spcPct val="100000"/>
              </a:lnSpc>
              <a:spcBef>
                <a:spcPct val="0"/>
              </a:spcBef>
              <a:spcAft>
                <a:spcPct val="0"/>
              </a:spcAft>
              <a:buFontTx/>
              <a:buChar char="•"/>
            </a:pPr>
            <a:r>
              <a:rPr kumimoji="0" lang="en-US" altLang="en-US" sz="1400" b="0" i="0" u="none" strike="noStrike" cap="none" normalizeH="0" baseline="0" dirty="0" smtClean="0" bmk="">
                <a:ln>
                  <a:noFill/>
                </a:ln>
                <a:solidFill>
                  <a:srgbClr val="212121"/>
                </a:solidFill>
                <a:effectLst/>
                <a:latin typeface="Helvetica Neue"/>
              </a:rPr>
              <a:t>Help the Interviewee to feel at ease. If he or she is nervous, it will show on camera.</a:t>
            </a:r>
            <a:endParaRPr kumimoji="0" lang="en-US" altLang="en-US" sz="1400" b="0" i="0" u="none" strike="noStrike" cap="none" normalizeH="0" baseline="0" dirty="0" smtClean="0">
              <a:ln>
                <a:noFill/>
              </a:ln>
              <a:solidFill>
                <a:srgbClr val="212121"/>
              </a:solidFill>
              <a:effectLst/>
              <a:latin typeface="Helvetica Neu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09614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Concluding</a:t>
            </a:r>
            <a:endParaRPr lang="en-GB" dirty="0"/>
          </a:p>
        </p:txBody>
      </p:sp>
      <p:sp>
        <p:nvSpPr>
          <p:cNvPr id="3" name="Content Placeholder 2"/>
          <p:cNvSpPr>
            <a:spLocks noGrp="1"/>
          </p:cNvSpPr>
          <p:nvPr>
            <p:ph idx="1"/>
          </p:nvPr>
        </p:nvSpPr>
        <p:spPr/>
        <p:txBody>
          <a:bodyPr/>
          <a:lstStyle/>
          <a:p>
            <a:r>
              <a:rPr lang="en-GB" dirty="0"/>
              <a:t>Continue to roll at least 10 seconds after the interviewee answers the last question.</a:t>
            </a:r>
          </a:p>
          <a:p>
            <a:r>
              <a:rPr lang="en-GB" dirty="0"/>
              <a:t>When you are finished with interview, thank your subject and replay the tape for him or her</a:t>
            </a:r>
            <a:r>
              <a:rPr lang="en-GB" dirty="0" smtClean="0"/>
              <a:t>.</a:t>
            </a:r>
            <a:endParaRPr lang="en-GB" dirty="0"/>
          </a:p>
        </p:txBody>
      </p:sp>
      <p:pic>
        <p:nvPicPr>
          <p:cNvPr id="6146" name="Picture 2" descr="Once Upon a Time in Iraq S01E04 Saddam 720p HEVC x265-MeGusta EZTV Download  Torrent - EZT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875" y="3365500"/>
            <a:ext cx="5238750"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876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Videos</a:t>
            </a:r>
            <a:endParaRPr lang="en-GB" dirty="0"/>
          </a:p>
        </p:txBody>
      </p:sp>
      <p:sp>
        <p:nvSpPr>
          <p:cNvPr id="3" name="Content Placeholder 2"/>
          <p:cNvSpPr>
            <a:spLocks noGrp="1"/>
          </p:cNvSpPr>
          <p:nvPr>
            <p:ph idx="1"/>
          </p:nvPr>
        </p:nvSpPr>
        <p:spPr/>
        <p:txBody>
          <a:bodyPr/>
          <a:lstStyle/>
          <a:p>
            <a:r>
              <a:rPr lang="en-GB" dirty="0"/>
              <a:t>Alison Hammond: </a:t>
            </a:r>
            <a:r>
              <a:rPr lang="en-GB" dirty="0">
                <a:hlinkClick r:id="rId2"/>
              </a:rPr>
              <a:t>https://</a:t>
            </a:r>
            <a:r>
              <a:rPr lang="en-GB" dirty="0" smtClean="0">
                <a:hlinkClick r:id="rId2"/>
              </a:rPr>
              <a:t>www.youtube.com/watch?v=bAb8KIhgVAI</a:t>
            </a:r>
            <a:endParaRPr lang="en-GB" dirty="0" smtClean="0"/>
          </a:p>
          <a:p>
            <a:r>
              <a:rPr lang="en-GB" dirty="0" err="1" smtClean="0"/>
              <a:t>Tarrantino</a:t>
            </a:r>
            <a:r>
              <a:rPr lang="en-GB" dirty="0"/>
              <a:t>: </a:t>
            </a:r>
            <a:r>
              <a:rPr lang="en-GB" dirty="0">
                <a:hlinkClick r:id="rId3"/>
              </a:rPr>
              <a:t>https://</a:t>
            </a:r>
            <a:r>
              <a:rPr lang="en-GB" dirty="0" smtClean="0">
                <a:hlinkClick r:id="rId3"/>
              </a:rPr>
              <a:t>www.youtube.com/watch?v=GrsJDy8VjZk</a:t>
            </a:r>
            <a:endParaRPr lang="en-GB" dirty="0" smtClean="0"/>
          </a:p>
          <a:p>
            <a:r>
              <a:rPr lang="en-GB" b="1" dirty="0" err="1" smtClean="0"/>
              <a:t>Ayoade</a:t>
            </a:r>
            <a:r>
              <a:rPr lang="en-GB" b="1" dirty="0"/>
              <a:t>: </a:t>
            </a:r>
            <a:r>
              <a:rPr lang="en-GB" b="1" dirty="0">
                <a:hlinkClick r:id="rId4"/>
              </a:rPr>
              <a:t>https://</a:t>
            </a:r>
            <a:r>
              <a:rPr lang="en-GB" b="1" dirty="0" smtClean="0">
                <a:hlinkClick r:id="rId4"/>
              </a:rPr>
              <a:t>www.youtube.com/watch?v=jjC3ycS_2js</a:t>
            </a:r>
            <a:endParaRPr lang="en-GB" b="1" dirty="0" smtClean="0"/>
          </a:p>
          <a:p>
            <a:r>
              <a:rPr lang="en-GB" b="1" dirty="0"/>
              <a:t>Iraq: </a:t>
            </a:r>
            <a:r>
              <a:rPr lang="en-GB" b="1" dirty="0">
                <a:hlinkClick r:id="rId5"/>
              </a:rPr>
              <a:t>https://</a:t>
            </a:r>
            <a:r>
              <a:rPr lang="en-GB" b="1" dirty="0" smtClean="0">
                <a:hlinkClick r:id="rId5"/>
              </a:rPr>
              <a:t>www.youtube.com/watch?v=eEjULW0_fMI</a:t>
            </a:r>
            <a:endParaRPr lang="en-GB" b="1" dirty="0" smtClean="0"/>
          </a:p>
          <a:p>
            <a:endParaRPr lang="en-GB" b="1" dirty="0" smtClean="0"/>
          </a:p>
          <a:p>
            <a:endParaRPr lang="en-GB" b="1" dirty="0"/>
          </a:p>
        </p:txBody>
      </p:sp>
    </p:spTree>
    <p:extLst>
      <p:ext uri="{BB962C8B-B14F-4D97-AF65-F5344CB8AC3E}">
        <p14:creationId xmlns:p14="http://schemas.microsoft.com/office/powerpoint/2010/main" val="160598908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A2E40"/>
      </a:dk2>
      <a:lt2>
        <a:srgbClr val="EBE7DD"/>
      </a:lt2>
      <a:accent1>
        <a:srgbClr val="69A1AB"/>
      </a:accent1>
      <a:accent2>
        <a:srgbClr val="F2C418"/>
      </a:accent2>
      <a:accent3>
        <a:srgbClr val="87492C"/>
      </a:accent3>
      <a:accent4>
        <a:srgbClr val="4A845E"/>
      </a:accent4>
      <a:accent5>
        <a:srgbClr val="DC9528"/>
      </a:accent5>
      <a:accent6>
        <a:srgbClr val="9A5D78"/>
      </a:accent6>
      <a:hlink>
        <a:srgbClr val="66C8E3"/>
      </a:hlink>
      <a:folHlink>
        <a:srgbClr val="B162A1"/>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17F9D331-421E-442F-B033-AF5B21A44854}"/>
    </a:ext>
  </a:extLst>
</a:theme>
</file>

<file path=docProps/app.xml><?xml version="1.0" encoding="utf-8"?>
<Properties xmlns="http://schemas.openxmlformats.org/officeDocument/2006/extended-properties" xmlns:vt="http://schemas.openxmlformats.org/officeDocument/2006/docPropsVTypes">
  <Template>TM10001105[[fn=Crop]]</Template>
  <TotalTime>49</TotalTime>
  <Words>478</Words>
  <Application>Microsoft Office PowerPoint</Application>
  <PresentationFormat>Widescreen</PresentationFormat>
  <Paragraphs>60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Franklin Gothic Book</vt:lpstr>
      <vt:lpstr>Helvetica Neue</vt:lpstr>
      <vt:lpstr>Crop</vt:lpstr>
      <vt:lpstr>OBJECTIVITY + FAIRNESS</vt:lpstr>
      <vt:lpstr>Objectivity and Fairness</vt:lpstr>
      <vt:lpstr>Interview Technique</vt:lpstr>
      <vt:lpstr>The Interview</vt:lpstr>
      <vt:lpstr>What makes a good interview?</vt:lpstr>
      <vt:lpstr>The Interviewee</vt:lpstr>
      <vt:lpstr>The Questions</vt:lpstr>
      <vt:lpstr>The Location</vt:lpstr>
      <vt:lpstr>The Setup</vt:lpstr>
      <vt:lpstr>Hearing It</vt:lpstr>
      <vt:lpstr>To Zoom?</vt:lpstr>
      <vt:lpstr>Guidance for the Interviewer</vt:lpstr>
      <vt:lpstr>Concluding</vt:lpstr>
      <vt:lpstr>Videos</vt:lpstr>
    </vt:vector>
  </TitlesOfParts>
  <Company>West Thames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 Technique</dc:title>
  <dc:creator>Karl Falconer</dc:creator>
  <cp:lastModifiedBy>Karl Falconer</cp:lastModifiedBy>
  <cp:revision>11</cp:revision>
  <dcterms:created xsi:type="dcterms:W3CDTF">2020-11-02T16:16:33Z</dcterms:created>
  <dcterms:modified xsi:type="dcterms:W3CDTF">2020-11-09T14:10:59Z</dcterms:modified>
</cp:coreProperties>
</file>